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svg" ContentType="image/svg+xml"/>
  <Override PartName="/ppt/media/image2.svg" ContentType="image/svg+xml"/>
  <Override PartName="/ppt/media/image3.svg" ContentType="image/svg+xml"/>
  <Override PartName="/ppt/media/image4.svg" ContentType="image/svg+xml"/>
  <Override PartName="/ppt/media/image5.svg" ContentType="image/svg+xml"/>
  <Override PartName="/ppt/media/image6.svg" ContentType="image/svg+xml"/>
  <Override PartName="/ppt/media/image7.svg" ContentType="image/svg+xml"/>
  <Override PartName="/ppt/media/image8.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6"/>
  </p:notesMasterIdLst>
  <p:handoutMasterIdLst>
    <p:handoutMasterId r:id="rId17"/>
  </p:handoutMasterIdLst>
  <p:sldIdLst>
    <p:sldId id="256" r:id="rId3"/>
    <p:sldId id="264" r:id="rId4"/>
    <p:sldId id="257" r:id="rId5"/>
    <p:sldId id="258" r:id="rId6"/>
    <p:sldId id="272" r:id="rId7"/>
    <p:sldId id="280" r:id="rId8"/>
    <p:sldId id="265" r:id="rId9"/>
    <p:sldId id="273" r:id="rId10"/>
    <p:sldId id="274" r:id="rId11"/>
    <p:sldId id="275" r:id="rId12"/>
    <p:sldId id="269" r:id="rId13"/>
    <p:sldId id="266"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浅色样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0671" autoAdjust="0"/>
  </p:normalViewPr>
  <p:slideViewPr>
    <p:cSldViewPr snapToGrid="0">
      <p:cViewPr varScale="1">
        <p:scale>
          <a:sx n="100" d="100"/>
          <a:sy n="100" d="100"/>
        </p:scale>
        <p:origin x="348" y="5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fld>
            <a:endParaRPr lang="en-US" dirty="0"/>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10.jpeg>
</file>

<file path=ppt/media/image11.jpeg>
</file>

<file path=ppt/media/image12.png>
</file>

<file path=ppt/media/image13.png>
</file>

<file path=ppt/media/image14.png>
</file>

<file path=ppt/media/image2.png>
</file>

<file path=ppt/media/image2.svg>
</file>

<file path=ppt/media/image3.png>
</file>

<file path=ppt/media/image3.svg>
</file>

<file path=ppt/media/image4.png>
</file>

<file path=ppt/media/image4.svg>
</file>

<file path=ppt/media/image5.png>
</file>

<file path=ppt/media/image5.svg>
</file>

<file path=ppt/media/image6.png>
</file>

<file path=ppt/media/image6.svg>
</file>

<file path=ppt/media/image7.png>
</file>

<file path=ppt/media/image7.svg>
</file>

<file path=ppt/media/image8.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1.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image" Target="../media/image6.svg"/><Relationship Id="rId4" Type="http://schemas.openxmlformats.org/officeDocument/2006/relationships/image" Target="../media/image6.png"/><Relationship Id="rId3" Type="http://schemas.openxmlformats.org/officeDocument/2006/relationships/image" Target="../media/image5.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endParaRPr lang="en-US"/>
          </a:p>
        </p:txBody>
      </p:sp>
      <p:sp>
        <p:nvSpPr>
          <p:cNvPr id="3" name="Subtitle 2"/>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Graphic 7"/>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a:fillRect/>
          </a:stretch>
        </p:blipFill>
        <p:spPr>
          <a:xfrm>
            <a:off x="0" y="0"/>
            <a:ext cx="9488312" cy="5054323"/>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0"/>
            <a:ext cx="2590800" cy="1027906"/>
            <a:chOff x="0" y="0"/>
            <a:chExt cx="2590800" cy="1027906"/>
          </a:xfrm>
        </p:grpSpPr>
        <p:cxnSp>
          <p:nvCxnSpPr>
            <p:cNvPr id="10" name="Straight Connector 9"/>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7" name="SmartArt Placeholder 6"/>
          <p:cNvSpPr>
            <a:spLocks noGrp="1"/>
          </p:cNvSpPr>
          <p:nvPr>
            <p:ph type="pic" sz="quarter" idx="15" hasCustomPrompt="1"/>
          </p:nvPr>
        </p:nvSpPr>
        <p:spPr>
          <a:xfrm>
            <a:off x="838200" y="2111375"/>
            <a:ext cx="10515600" cy="3744913"/>
          </a:xfrm>
        </p:spPr>
        <p:txBody>
          <a:bodyPr/>
          <a:lstStyle/>
          <a:p>
            <a:r>
              <a:rPr lang="en-US"/>
              <a:t>Click icon to add SmartArt graphic</a:t>
            </a:r>
            <a:endParaRPr lang="en-US" dirty="0"/>
          </a:p>
        </p:txBody>
      </p:sp>
      <p:sp>
        <p:nvSpPr>
          <p:cNvPr id="3" name="Date Placeholder 2"/>
          <p:cNvSpPr>
            <a:spLocks noGrp="1"/>
          </p:cNvSpPr>
          <p:nvPr>
            <p:ph type="dt" sz="half" idx="10"/>
          </p:nvPr>
        </p:nvSpPr>
        <p:spPr/>
        <p:txBody>
          <a:bodyPr/>
          <a:lstStyle>
            <a:lvl1pPr>
              <a:defRPr sz="900"/>
            </a:lvl1pPr>
          </a:lstStyle>
          <a:p>
            <a:r>
              <a:rPr lang="en-US" dirty="0"/>
              <a:t>20XX</a:t>
            </a:r>
            <a:endParaRPr lang="en-US" dirty="0"/>
          </a:p>
        </p:txBody>
      </p:sp>
      <p:sp>
        <p:nvSpPr>
          <p:cNvPr id="4" name="Footer Placeholder 3"/>
          <p:cNvSpPr>
            <a:spLocks noGrp="1"/>
          </p:cNvSpPr>
          <p:nvPr>
            <p:ph type="ftr" sz="quarter" idx="11"/>
          </p:nvPr>
        </p:nvSpPr>
        <p:spPr/>
        <p:txBody>
          <a:bodyPr/>
          <a:lstStyle>
            <a:lvl1pPr>
              <a:defRPr sz="900"/>
            </a:lvl1pPr>
          </a:lstStyle>
          <a:p>
            <a:r>
              <a:rPr lang="en-US" dirty="0"/>
              <a:t>PRESENTATION TITLE</a:t>
            </a:r>
            <a:endParaRPr lang="en-US" dirty="0"/>
          </a:p>
        </p:txBody>
      </p:sp>
      <p:sp>
        <p:nvSpPr>
          <p:cNvPr id="5" name="Slide Number Placeholder 4"/>
          <p:cNvSpPr>
            <a:spLocks noGrp="1"/>
          </p:cNvSpPr>
          <p:nvPr>
            <p:ph type="sldNum" sz="quarter" idx="12"/>
          </p:nvPr>
        </p:nvSpPr>
        <p:spPr/>
        <p:txBody>
          <a:bodyPr/>
          <a:lstStyle>
            <a:lvl1pPr>
              <a:defRPr sz="900"/>
            </a:lvl1pPr>
          </a:lstStyle>
          <a:p>
            <a:fld id="{A49DFD55-3C28-40EF-9E31-A92D2E4017FF}" type="slidenum">
              <a:rPr lang="en-US" smtClean="0"/>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endParaRPr lang="en-US"/>
          </a:p>
        </p:txBody>
      </p:sp>
      <p:sp>
        <p:nvSpPr>
          <p:cNvPr id="16" name="Text Placeholder 15"/>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endParaRPr lang="en-US"/>
          </a:p>
        </p:txBody>
      </p:sp>
      <p:sp>
        <p:nvSpPr>
          <p:cNvPr id="17" name="Text Placeholder 15"/>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endParaRPr lang="en-US"/>
          </a:p>
        </p:txBody>
      </p:sp>
      <p:sp>
        <p:nvSpPr>
          <p:cNvPr id="18" name="Text Placeholder 15"/>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endParaRPr lang="en-US"/>
          </a:p>
        </p:txBody>
      </p:sp>
      <p:sp>
        <p:nvSpPr>
          <p:cNvPr id="19" name="Text Placeholder 15"/>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endParaRPr lang="en-US"/>
          </a:p>
        </p:txBody>
      </p:sp>
      <p:sp>
        <p:nvSpPr>
          <p:cNvPr id="34" name="Text Placeholder 15"/>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endParaRPr lang="en-US" dirty="0"/>
          </a:p>
        </p:txBody>
      </p:sp>
      <p:sp>
        <p:nvSpPr>
          <p:cNvPr id="35" name="Text Placeholder 15"/>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endParaRPr lang="en-US"/>
          </a:p>
        </p:txBody>
      </p:sp>
      <p:sp>
        <p:nvSpPr>
          <p:cNvPr id="36" name="Text Placeholder 15"/>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endParaRPr lang="en-US"/>
          </a:p>
        </p:txBody>
      </p:sp>
      <p:sp>
        <p:nvSpPr>
          <p:cNvPr id="37" name="Text Placeholder 15"/>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endParaRPr lang="en-US"/>
          </a:p>
        </p:txBody>
      </p:sp>
      <p:sp>
        <p:nvSpPr>
          <p:cNvPr id="5" name="Date Placeholder 4"/>
          <p:cNvSpPr>
            <a:spLocks noGrp="1"/>
          </p:cNvSpPr>
          <p:nvPr>
            <p:ph type="dt" sz="half" idx="10"/>
          </p:nvPr>
        </p:nvSpPr>
        <p:spPr/>
        <p:txBody>
          <a:bodyPr/>
          <a:lstStyle>
            <a:lvl1pPr>
              <a:defRPr sz="900">
                <a:solidFill>
                  <a:srgbClr val="898989"/>
                </a:solidFill>
              </a:defRPr>
            </a:lvl1pPr>
          </a:lstStyle>
          <a:p>
            <a:r>
              <a:rPr lang="en-US" dirty="0"/>
              <a:t>20XX</a:t>
            </a:r>
            <a:endParaRPr lang="en-US" dirty="0"/>
          </a:p>
        </p:txBody>
      </p:sp>
      <p:sp>
        <p:nvSpPr>
          <p:cNvPr id="6" name="Footer Placeholder 5"/>
          <p:cNvSpPr>
            <a:spLocks noGrp="1"/>
          </p:cNvSpPr>
          <p:nvPr>
            <p:ph type="ftr" sz="quarter" idx="11"/>
          </p:nvPr>
        </p:nvSpPr>
        <p:spPr>
          <a:xfrm>
            <a:off x="6749143" y="6356350"/>
            <a:ext cx="3775981" cy="365125"/>
          </a:xfrm>
        </p:spPr>
        <p:txBody>
          <a:bodyPr/>
          <a:lstStyle>
            <a:lvl1pPr>
              <a:defRPr sz="900"/>
            </a:lvl1pPr>
          </a:lstStyle>
          <a:p>
            <a:r>
              <a:rPr lang="en-US" dirty="0"/>
              <a:t>PRESENTATION TITLE</a:t>
            </a:r>
            <a:endParaRPr lang="en-US" dirty="0"/>
          </a:p>
        </p:txBody>
      </p:sp>
      <p:sp>
        <p:nvSpPr>
          <p:cNvPr id="7" name="Slide Number Placeholder 6"/>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fld>
            <a:endParaRPr lang="en-US" dirty="0"/>
          </a:p>
        </p:txBody>
      </p:sp>
      <p:cxnSp>
        <p:nvCxnSpPr>
          <p:cNvPr id="3" name="Straight Connector 2"/>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3" name="Text Placeholder 2"/>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endParaRPr lang="en-US"/>
          </a:p>
        </p:txBody>
      </p:sp>
      <p:sp>
        <p:nvSpPr>
          <p:cNvPr id="4" name="Content Placeholder 3"/>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endParaRPr lang="en-US"/>
          </a:p>
        </p:txBody>
      </p:sp>
      <p:sp>
        <p:nvSpPr>
          <p:cNvPr id="6" name="Content Placeholder 5"/>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lvl1pPr>
              <a:defRPr sz="900"/>
            </a:lvl1pPr>
          </a:lstStyle>
          <a:p>
            <a:r>
              <a:rPr lang="en-US" dirty="0"/>
              <a:t>20XX</a:t>
            </a:r>
            <a:endParaRPr lang="en-US" dirty="0"/>
          </a:p>
        </p:txBody>
      </p:sp>
      <p:sp>
        <p:nvSpPr>
          <p:cNvPr id="8" name="Footer Placeholder 7"/>
          <p:cNvSpPr>
            <a:spLocks noGrp="1"/>
          </p:cNvSpPr>
          <p:nvPr>
            <p:ph type="ftr" sz="quarter" idx="11"/>
          </p:nvPr>
        </p:nvSpPr>
        <p:spPr/>
        <p:txBody>
          <a:bodyPr/>
          <a:lstStyle>
            <a:lvl1pPr>
              <a:defRPr sz="900"/>
            </a:lvl1pPr>
          </a:lstStyle>
          <a:p>
            <a:r>
              <a:rPr lang="en-US" dirty="0"/>
              <a:t>PRESENTATION TITLE</a:t>
            </a:r>
            <a:endParaRPr lang="en-US" dirty="0"/>
          </a:p>
        </p:txBody>
      </p:sp>
      <p:sp>
        <p:nvSpPr>
          <p:cNvPr id="9" name="Slide Number Placeholder 8"/>
          <p:cNvSpPr>
            <a:spLocks noGrp="1"/>
          </p:cNvSpPr>
          <p:nvPr>
            <p:ph type="sldNum" sz="quarter" idx="12"/>
          </p:nvPr>
        </p:nvSpPr>
        <p:spPr/>
        <p:txBody>
          <a:bodyPr/>
          <a:lstStyle>
            <a:lvl1pPr>
              <a:defRPr sz="900"/>
            </a:lvl1pPr>
          </a:lstStyle>
          <a:p>
            <a:fld id="{A49DFD55-3C28-40EF-9E31-A92D2E4017FF}" type="slidenum">
              <a:rPr lang="en-US" smtClean="0"/>
            </a:fld>
            <a:endParaRPr lang="en-US" dirty="0"/>
          </a:p>
        </p:txBody>
      </p:sp>
      <p:pic>
        <p:nvPicPr>
          <p:cNvPr id="11" name="Graphic 10"/>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a:fillRect/>
          </a:stretch>
        </p:blipFill>
        <p:spPr>
          <a:xfrm>
            <a:off x="25785" y="0"/>
            <a:ext cx="4368030" cy="3912394"/>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3" name="Text Placeholder 2"/>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endParaRPr lang="en-US"/>
          </a:p>
        </p:txBody>
      </p:sp>
      <p:sp>
        <p:nvSpPr>
          <p:cNvPr id="4" name="Content Placeholder 3"/>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endParaRPr lang="en-US"/>
          </a:p>
        </p:txBody>
      </p:sp>
      <p:sp>
        <p:nvSpPr>
          <p:cNvPr id="6" name="Content Placeholder 5"/>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1" name="Text Placeholder 2"/>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endParaRPr lang="en-US"/>
          </a:p>
        </p:txBody>
      </p:sp>
      <p:sp>
        <p:nvSpPr>
          <p:cNvPr id="22" name="Content Placeholder 3"/>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lvl1pPr>
              <a:defRPr sz="900"/>
            </a:lvl1pPr>
          </a:lstStyle>
          <a:p>
            <a:r>
              <a:rPr lang="en-US" dirty="0"/>
              <a:t>20XX</a:t>
            </a:r>
            <a:endParaRPr lang="en-US" dirty="0"/>
          </a:p>
        </p:txBody>
      </p:sp>
      <p:sp>
        <p:nvSpPr>
          <p:cNvPr id="8" name="Footer Placeholder 7"/>
          <p:cNvSpPr>
            <a:spLocks noGrp="1"/>
          </p:cNvSpPr>
          <p:nvPr>
            <p:ph type="ftr" sz="quarter" idx="11"/>
          </p:nvPr>
        </p:nvSpPr>
        <p:spPr/>
        <p:txBody>
          <a:bodyPr/>
          <a:lstStyle>
            <a:lvl1pPr>
              <a:defRPr sz="900"/>
            </a:lvl1pPr>
          </a:lstStyle>
          <a:p>
            <a:r>
              <a:rPr lang="en-US" dirty="0"/>
              <a:t>PRESENTATION TITLE</a:t>
            </a:r>
            <a:endParaRPr lang="en-US" dirty="0"/>
          </a:p>
        </p:txBody>
      </p:sp>
      <p:sp>
        <p:nvSpPr>
          <p:cNvPr id="9" name="Slide Number Placeholder 8"/>
          <p:cNvSpPr>
            <a:spLocks noGrp="1"/>
          </p:cNvSpPr>
          <p:nvPr>
            <p:ph type="sldNum" sz="quarter" idx="12"/>
          </p:nvPr>
        </p:nvSpPr>
        <p:spPr/>
        <p:txBody>
          <a:bodyPr/>
          <a:lstStyle>
            <a:lvl1pPr>
              <a:defRPr sz="900"/>
            </a:lvl1pPr>
          </a:lstStyle>
          <a:p>
            <a:fld id="{A49DFD55-3C28-40EF-9E31-A92D2E4017FF}" type="slidenum">
              <a:rPr lang="en-US" smtClean="0"/>
            </a:fld>
            <a:endParaRPr lang="en-US" dirty="0"/>
          </a:p>
        </p:txBody>
      </p:sp>
      <p:grpSp>
        <p:nvGrpSpPr>
          <p:cNvPr id="10" name="Group 9"/>
          <p:cNvGrpSpPr/>
          <p:nvPr userDrawn="1"/>
        </p:nvGrpSpPr>
        <p:grpSpPr>
          <a:xfrm>
            <a:off x="0" y="0"/>
            <a:ext cx="2238376" cy="3105150"/>
            <a:chOff x="0" y="0"/>
            <a:chExt cx="2238376" cy="3105150"/>
          </a:xfrm>
        </p:grpSpPr>
        <p:cxnSp>
          <p:nvCxnSpPr>
            <p:cNvPr id="16" name="Straight Connector 15"/>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3" name="Text Placeholder 2"/>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grpSp>
        <p:nvGrpSpPr>
          <p:cNvPr id="4" name="Group 3"/>
          <p:cNvGrpSpPr/>
          <p:nvPr userDrawn="1"/>
        </p:nvGrpSpPr>
        <p:grpSpPr>
          <a:xfrm>
            <a:off x="0" y="0"/>
            <a:ext cx="4762501" cy="5186363"/>
            <a:chOff x="0" y="0"/>
            <a:chExt cx="4762501" cy="5186363"/>
          </a:xfrm>
        </p:grpSpPr>
        <p:cxnSp>
          <p:nvCxnSpPr>
            <p:cNvPr id="23" name="Straight Connector 22"/>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p:cNvSpPr>
            <a:spLocks noGrp="1"/>
          </p:cNvSpPr>
          <p:nvPr>
            <p:ph type="dt" sz="half" idx="10"/>
          </p:nvPr>
        </p:nvSpPr>
        <p:spPr>
          <a:xfrm>
            <a:off x="838200" y="6356350"/>
            <a:ext cx="2743200" cy="365125"/>
          </a:xfrm>
        </p:spPr>
        <p:txBody>
          <a:bodyPr/>
          <a:lstStyle>
            <a:lvl1pPr>
              <a:defRPr sz="900"/>
            </a:lvl1pPr>
          </a:lstStyle>
          <a:p>
            <a:r>
              <a:rPr lang="en-US" dirty="0"/>
              <a:t>20XX</a:t>
            </a:r>
            <a:endParaRPr lang="en-US" dirty="0"/>
          </a:p>
        </p:txBody>
      </p:sp>
      <p:sp>
        <p:nvSpPr>
          <p:cNvPr id="22" name="Footer Placeholder 7"/>
          <p:cNvSpPr>
            <a:spLocks noGrp="1"/>
          </p:cNvSpPr>
          <p:nvPr>
            <p:ph type="ftr" sz="quarter" idx="11"/>
          </p:nvPr>
        </p:nvSpPr>
        <p:spPr>
          <a:xfrm>
            <a:off x="4038600" y="6356350"/>
            <a:ext cx="4114800" cy="365125"/>
          </a:xfrm>
        </p:spPr>
        <p:txBody>
          <a:bodyPr/>
          <a:lstStyle>
            <a:lvl1pPr>
              <a:defRPr sz="900"/>
            </a:lvl1pPr>
          </a:lstStyle>
          <a:p>
            <a:r>
              <a:rPr lang="en-US" dirty="0"/>
              <a:t>PRESENTATION TITLE</a:t>
            </a:r>
            <a:endParaRPr lang="en-US" dirty="0"/>
          </a:p>
        </p:txBody>
      </p:sp>
      <p:sp>
        <p:nvSpPr>
          <p:cNvPr id="24" name="Slide Number Placeholder 8"/>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endParaRPr lang="en-US" dirty="0"/>
          </a:p>
        </p:txBody>
      </p:sp>
      <p:sp>
        <p:nvSpPr>
          <p:cNvPr id="3" name="Subtitle 2"/>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pic>
        <p:nvPicPr>
          <p:cNvPr id="6" name="Graphic 5"/>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p:cNvSpPr>
            <a:spLocks noGrp="1"/>
          </p:cNvSpPr>
          <p:nvPr>
            <p:ph type="dt" sz="half" idx="10"/>
          </p:nvPr>
        </p:nvSpPr>
        <p:spPr>
          <a:xfrm>
            <a:off x="4267200" y="6356350"/>
            <a:ext cx="1774371" cy="365125"/>
          </a:xfrm>
        </p:spPr>
        <p:txBody>
          <a:bodyPr/>
          <a:lstStyle>
            <a:lvl1pPr>
              <a:defRPr sz="900"/>
            </a:lvl1pPr>
          </a:lstStyle>
          <a:p>
            <a:r>
              <a:rPr lang="en-US" dirty="0"/>
              <a:t>20XX</a:t>
            </a:r>
            <a:endParaRPr lang="en-US" dirty="0"/>
          </a:p>
        </p:txBody>
      </p:sp>
      <p:sp>
        <p:nvSpPr>
          <p:cNvPr id="10" name="Footer Placeholder 7"/>
          <p:cNvSpPr>
            <a:spLocks noGrp="1"/>
          </p:cNvSpPr>
          <p:nvPr>
            <p:ph type="ftr" sz="quarter" idx="11"/>
          </p:nvPr>
        </p:nvSpPr>
        <p:spPr>
          <a:xfrm>
            <a:off x="6479721" y="6356350"/>
            <a:ext cx="2661557" cy="365125"/>
          </a:xfrm>
        </p:spPr>
        <p:txBody>
          <a:bodyPr/>
          <a:lstStyle>
            <a:lvl1pPr>
              <a:defRPr sz="900"/>
            </a:lvl1pPr>
          </a:lstStyle>
          <a:p>
            <a:r>
              <a:rPr lang="en-US" dirty="0"/>
              <a:t>PRESENTATION TITLE</a:t>
            </a:r>
            <a:endParaRPr lang="en-US" dirty="0"/>
          </a:p>
        </p:txBody>
      </p:sp>
      <p:sp>
        <p:nvSpPr>
          <p:cNvPr id="11" name="Slide Number Placeholder 8"/>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a:fillRect/>
          </a:stretch>
        </p:blipFill>
        <p:spPr>
          <a:xfrm>
            <a:off x="5488815" y="0"/>
            <a:ext cx="6703185" cy="6858000"/>
          </a:xfrm>
          <a:prstGeom prst="rect">
            <a:avLst/>
          </a:prstGeom>
        </p:spPr>
      </p:pic>
      <p:sp>
        <p:nvSpPr>
          <p:cNvPr id="2" name="Title 1"/>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endParaRPr lang="en-US"/>
          </a:p>
        </p:txBody>
      </p:sp>
      <p:sp>
        <p:nvSpPr>
          <p:cNvPr id="3" name="Content Placeholder 2"/>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1333500" y="6356350"/>
            <a:ext cx="985157" cy="365125"/>
          </a:xfrm>
        </p:spPr>
        <p:txBody>
          <a:bodyPr/>
          <a:lstStyle>
            <a:lvl1pPr>
              <a:defRPr sz="900"/>
            </a:lvl1pPr>
          </a:lstStyle>
          <a:p>
            <a:r>
              <a:rPr lang="en-US" dirty="0"/>
              <a:t>20XX</a:t>
            </a:r>
            <a:endParaRPr lang="en-US" dirty="0"/>
          </a:p>
        </p:txBody>
      </p:sp>
      <p:sp>
        <p:nvSpPr>
          <p:cNvPr id="5" name="Footer Placeholder 4"/>
          <p:cNvSpPr>
            <a:spLocks noGrp="1"/>
          </p:cNvSpPr>
          <p:nvPr>
            <p:ph type="ftr" sz="quarter" idx="11"/>
          </p:nvPr>
        </p:nvSpPr>
        <p:spPr>
          <a:xfrm>
            <a:off x="2669886" y="6356349"/>
            <a:ext cx="2482842" cy="365125"/>
          </a:xfrm>
        </p:spPr>
        <p:txBody>
          <a:bodyPr/>
          <a:lstStyle>
            <a:lvl1pPr>
              <a:defRPr sz="900"/>
            </a:lvl1pPr>
          </a:lstStyle>
          <a:p>
            <a:r>
              <a:rPr lang="en-US" dirty="0"/>
              <a:t>PRESENTATION TITLE</a:t>
            </a:r>
            <a:endParaRPr lang="en-US" dirty="0"/>
          </a:p>
        </p:txBody>
      </p:sp>
      <p:sp>
        <p:nvSpPr>
          <p:cNvPr id="6" name="Slide Number Placeholder 5"/>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3" name="Text Placeholder 2"/>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1219200" cy="365125"/>
          </a:xfrm>
        </p:spPr>
        <p:txBody>
          <a:bodyPr/>
          <a:lstStyle>
            <a:lvl1pPr>
              <a:defRPr sz="900"/>
            </a:lvl1pPr>
          </a:lstStyle>
          <a:p>
            <a:r>
              <a:rPr lang="en-US" dirty="0"/>
              <a:t>20XX</a:t>
            </a:r>
            <a:endParaRPr lang="en-US" dirty="0"/>
          </a:p>
        </p:txBody>
      </p:sp>
      <p:sp>
        <p:nvSpPr>
          <p:cNvPr id="5" name="Footer Placeholder 4"/>
          <p:cNvSpPr>
            <a:spLocks noGrp="1"/>
          </p:cNvSpPr>
          <p:nvPr>
            <p:ph type="ftr" sz="quarter" idx="11"/>
          </p:nvPr>
        </p:nvSpPr>
        <p:spPr>
          <a:xfrm>
            <a:off x="2463800" y="6356350"/>
            <a:ext cx="3479800" cy="365125"/>
          </a:xfrm>
        </p:spPr>
        <p:txBody>
          <a:bodyPr/>
          <a:lstStyle>
            <a:lvl1pPr>
              <a:defRPr sz="900"/>
            </a:lvl1pPr>
          </a:lstStyle>
          <a:p>
            <a:r>
              <a:rPr lang="en-US" dirty="0"/>
              <a:t>PRESENTATION TITLE</a:t>
            </a:r>
            <a:endParaRPr lang="en-US" dirty="0"/>
          </a:p>
        </p:txBody>
      </p:sp>
      <p:sp>
        <p:nvSpPr>
          <p:cNvPr id="6" name="Slide Number Placeholder 5"/>
          <p:cNvSpPr>
            <a:spLocks noGrp="1"/>
          </p:cNvSpPr>
          <p:nvPr>
            <p:ph type="sldNum" sz="quarter" idx="12"/>
          </p:nvPr>
        </p:nvSpPr>
        <p:spPr/>
        <p:txBody>
          <a:bodyPr/>
          <a:lstStyle>
            <a:lvl1pPr>
              <a:defRPr sz="900"/>
            </a:lvl1pPr>
          </a:lstStyle>
          <a:p>
            <a:fld id="{A49DFD55-3C28-40EF-9E31-A92D2E4017FF}" type="slidenum">
              <a:rPr lang="en-US" smtClean="0"/>
            </a:fld>
            <a:endParaRPr lang="en-US" dirty="0"/>
          </a:p>
        </p:txBody>
      </p:sp>
      <p:grpSp>
        <p:nvGrpSpPr>
          <p:cNvPr id="7" name="Group 6"/>
          <p:cNvGrpSpPr/>
          <p:nvPr userDrawn="1"/>
        </p:nvGrpSpPr>
        <p:grpSpPr>
          <a:xfrm>
            <a:off x="6953250" y="-25401"/>
            <a:ext cx="5238750" cy="6902451"/>
            <a:chOff x="6953250" y="-25401"/>
            <a:chExt cx="5238750" cy="6902451"/>
          </a:xfrm>
        </p:grpSpPr>
        <p:cxnSp>
          <p:nvCxnSpPr>
            <p:cNvPr id="14" name="Straight Connector 13"/>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endParaRPr lang="en-US"/>
          </a:p>
        </p:txBody>
      </p:sp>
      <p:sp>
        <p:nvSpPr>
          <p:cNvPr id="3" name="Subtitle 2"/>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pic>
        <p:nvPicPr>
          <p:cNvPr id="5" name="Graphic 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3" name="Date Placeholder 2"/>
          <p:cNvSpPr>
            <a:spLocks noGrp="1"/>
          </p:cNvSpPr>
          <p:nvPr>
            <p:ph type="dt" sz="half" idx="10"/>
          </p:nvPr>
        </p:nvSpPr>
        <p:spPr/>
        <p:txBody>
          <a:bodyPr/>
          <a:lstStyle>
            <a:lvl1pPr>
              <a:defRPr sz="900"/>
            </a:lvl1pPr>
          </a:lstStyle>
          <a:p>
            <a:r>
              <a:rPr lang="en-US" dirty="0"/>
              <a:t>20XX</a:t>
            </a:r>
            <a:endParaRPr lang="en-US" dirty="0"/>
          </a:p>
        </p:txBody>
      </p:sp>
      <p:sp>
        <p:nvSpPr>
          <p:cNvPr id="4" name="Footer Placeholder 3"/>
          <p:cNvSpPr>
            <a:spLocks noGrp="1"/>
          </p:cNvSpPr>
          <p:nvPr>
            <p:ph type="ftr" sz="quarter" idx="11"/>
          </p:nvPr>
        </p:nvSpPr>
        <p:spPr/>
        <p:txBody>
          <a:bodyPr/>
          <a:lstStyle>
            <a:lvl1pPr>
              <a:defRPr sz="900"/>
            </a:lvl1pPr>
          </a:lstStyle>
          <a:p>
            <a:r>
              <a:rPr lang="en-US" dirty="0"/>
              <a:t>PRESENTATION TITLE</a:t>
            </a:r>
            <a:endParaRPr lang="en-US" dirty="0"/>
          </a:p>
        </p:txBody>
      </p:sp>
      <p:sp>
        <p:nvSpPr>
          <p:cNvPr id="5" name="Slide Number Placeholder 4"/>
          <p:cNvSpPr>
            <a:spLocks noGrp="1"/>
          </p:cNvSpPr>
          <p:nvPr>
            <p:ph type="sldNum" sz="quarter" idx="12"/>
          </p:nvPr>
        </p:nvSpPr>
        <p:spPr/>
        <p:txBody>
          <a:bodyPr/>
          <a:lstStyle>
            <a:lvl1pPr>
              <a:defRPr sz="900"/>
            </a:lvl1pPr>
          </a:lstStyle>
          <a:p>
            <a:fld id="{A49DFD55-3C28-40EF-9E31-A92D2E4017FF}" type="slidenum">
              <a:rPr lang="en-US" smtClean="0"/>
            </a:fld>
            <a:endParaRPr lang="en-US" dirty="0"/>
          </a:p>
        </p:txBody>
      </p:sp>
      <p:sp>
        <p:nvSpPr>
          <p:cNvPr id="7" name="Chart Placeholder 6"/>
          <p:cNvSpPr>
            <a:spLocks noGrp="1"/>
          </p:cNvSpPr>
          <p:nvPr>
            <p:ph type="chart" sz="quarter" idx="13" hasCustomPrompt="1"/>
          </p:nvPr>
        </p:nvSpPr>
        <p:spPr>
          <a:xfrm>
            <a:off x="838200" y="2111608"/>
            <a:ext cx="10515600" cy="3744912"/>
          </a:xfrm>
        </p:spPr>
        <p:txBody>
          <a:bodyPr/>
          <a:lstStyle/>
          <a:p>
            <a:r>
              <a:rPr lang="en-US"/>
              <a:t>Click icon to add chart</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8" name="Table Placeholder 7"/>
          <p:cNvSpPr>
            <a:spLocks noGrp="1"/>
          </p:cNvSpPr>
          <p:nvPr>
            <p:ph type="tbl" sz="quarter" idx="14" hasCustomPrompt="1"/>
          </p:nvPr>
        </p:nvSpPr>
        <p:spPr>
          <a:xfrm>
            <a:off x="838200" y="2111381"/>
            <a:ext cx="10515600" cy="3744913"/>
          </a:xfrm>
        </p:spPr>
        <p:txBody>
          <a:bodyPr/>
          <a:lstStyle/>
          <a:p>
            <a:r>
              <a:rPr lang="en-US"/>
              <a:t>Click icon to add table</a:t>
            </a:r>
            <a:endParaRPr lang="en-US" dirty="0"/>
          </a:p>
        </p:txBody>
      </p:sp>
      <p:sp>
        <p:nvSpPr>
          <p:cNvPr id="3" name="Date Placeholder 2"/>
          <p:cNvSpPr>
            <a:spLocks noGrp="1"/>
          </p:cNvSpPr>
          <p:nvPr>
            <p:ph type="dt" sz="half" idx="10"/>
          </p:nvPr>
        </p:nvSpPr>
        <p:spPr/>
        <p:txBody>
          <a:bodyPr/>
          <a:lstStyle>
            <a:lvl1pPr>
              <a:defRPr sz="900"/>
            </a:lvl1pPr>
          </a:lstStyle>
          <a:p>
            <a:r>
              <a:rPr lang="en-US" dirty="0"/>
              <a:t>20XX</a:t>
            </a:r>
            <a:endParaRPr lang="en-US" dirty="0"/>
          </a:p>
        </p:txBody>
      </p:sp>
      <p:sp>
        <p:nvSpPr>
          <p:cNvPr id="4" name="Footer Placeholder 3"/>
          <p:cNvSpPr>
            <a:spLocks noGrp="1"/>
          </p:cNvSpPr>
          <p:nvPr>
            <p:ph type="ftr" sz="quarter" idx="11"/>
          </p:nvPr>
        </p:nvSpPr>
        <p:spPr/>
        <p:txBody>
          <a:bodyPr/>
          <a:lstStyle>
            <a:lvl1pPr>
              <a:defRPr sz="900"/>
            </a:lvl1pPr>
          </a:lstStyle>
          <a:p>
            <a:r>
              <a:rPr lang="en-US" dirty="0"/>
              <a:t>PRESENTATION TITLE</a:t>
            </a:r>
            <a:endParaRPr lang="en-US" dirty="0"/>
          </a:p>
        </p:txBody>
      </p:sp>
      <p:sp>
        <p:nvSpPr>
          <p:cNvPr id="5" name="Slide Number Placeholder 4"/>
          <p:cNvSpPr>
            <a:spLocks noGrp="1"/>
          </p:cNvSpPr>
          <p:nvPr>
            <p:ph type="sldNum" sz="quarter" idx="12"/>
          </p:nvPr>
        </p:nvSpPr>
        <p:spPr/>
        <p:txBody>
          <a:bodyPr/>
          <a:lstStyle>
            <a:lvl1pPr>
              <a:defRPr sz="900"/>
            </a:lvl1pPr>
          </a:lstStyle>
          <a:p>
            <a:fld id="{A49DFD55-3C28-40EF-9E31-A92D2E4017FF}" type="slidenum">
              <a:rPr lang="en-US" smtClean="0"/>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10" name="Subtitle 2"/>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3" name="Date Placeholder 2"/>
          <p:cNvSpPr>
            <a:spLocks noGrp="1"/>
          </p:cNvSpPr>
          <p:nvPr>
            <p:ph type="dt" sz="half" idx="10"/>
          </p:nvPr>
        </p:nvSpPr>
        <p:spPr>
          <a:xfrm>
            <a:off x="4676774" y="6356350"/>
            <a:ext cx="1695450" cy="365125"/>
          </a:xfrm>
        </p:spPr>
        <p:txBody>
          <a:bodyPr/>
          <a:lstStyle>
            <a:lvl1pPr>
              <a:defRPr sz="900"/>
            </a:lvl1pPr>
          </a:lstStyle>
          <a:p>
            <a:r>
              <a:rPr lang="en-US" dirty="0"/>
              <a:t>20XX</a:t>
            </a:r>
            <a:endParaRPr lang="en-US" dirty="0"/>
          </a:p>
        </p:txBody>
      </p:sp>
      <p:sp>
        <p:nvSpPr>
          <p:cNvPr id="4" name="Footer Placeholder 3"/>
          <p:cNvSpPr>
            <a:spLocks noGrp="1"/>
          </p:cNvSpPr>
          <p:nvPr>
            <p:ph type="ftr" sz="quarter" idx="11"/>
          </p:nvPr>
        </p:nvSpPr>
        <p:spPr>
          <a:xfrm>
            <a:off x="6743699" y="6356350"/>
            <a:ext cx="2543175" cy="365125"/>
          </a:xfrm>
        </p:spPr>
        <p:txBody>
          <a:bodyPr/>
          <a:lstStyle>
            <a:lvl1pPr>
              <a:defRPr sz="900"/>
            </a:lvl1pPr>
          </a:lstStyle>
          <a:p>
            <a:r>
              <a:rPr lang="en-US" dirty="0"/>
              <a:t>PRESENTATION TITLE</a:t>
            </a:r>
            <a:endParaRPr lang="en-US" dirty="0"/>
          </a:p>
        </p:txBody>
      </p:sp>
      <p:sp>
        <p:nvSpPr>
          <p:cNvPr id="5" name="Slide Number Placeholder 4"/>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fld>
            <a:endParaRPr lang="en-US" dirty="0"/>
          </a:p>
        </p:txBody>
      </p:sp>
      <p:cxnSp>
        <p:nvCxnSpPr>
          <p:cNvPr id="9" name="Straight Connector 8"/>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11" name="Picture Placeholder 10"/>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26" name="Text Placeholder 2"/>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endParaRPr lang="en-US" dirty="0"/>
          </a:p>
        </p:txBody>
      </p:sp>
      <p:sp>
        <p:nvSpPr>
          <p:cNvPr id="17" name="Picture Placeholder 10"/>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27" name="Text Placeholder 2"/>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18" name="Picture Placeholder 10"/>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28" name="Text Placeholder 2"/>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19" name="Picture Placeholder 10"/>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29" name="Text Placeholder 2"/>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7" name="Date Placeholder 6"/>
          <p:cNvSpPr>
            <a:spLocks noGrp="1"/>
          </p:cNvSpPr>
          <p:nvPr>
            <p:ph type="dt" sz="half" idx="10"/>
          </p:nvPr>
        </p:nvSpPr>
        <p:spPr/>
        <p:txBody>
          <a:bodyPr/>
          <a:lstStyle>
            <a:lvl1pPr>
              <a:defRPr sz="900"/>
            </a:lvl1pPr>
          </a:lstStyle>
          <a:p>
            <a:r>
              <a:rPr lang="en-US" dirty="0"/>
              <a:t>20XX</a:t>
            </a:r>
            <a:endParaRPr lang="en-US" dirty="0"/>
          </a:p>
        </p:txBody>
      </p:sp>
      <p:sp>
        <p:nvSpPr>
          <p:cNvPr id="8" name="Footer Placeholder 7"/>
          <p:cNvSpPr>
            <a:spLocks noGrp="1"/>
          </p:cNvSpPr>
          <p:nvPr>
            <p:ph type="ftr" sz="quarter" idx="11"/>
          </p:nvPr>
        </p:nvSpPr>
        <p:spPr/>
        <p:txBody>
          <a:bodyPr/>
          <a:lstStyle>
            <a:lvl1pPr>
              <a:defRPr sz="900"/>
            </a:lvl1pPr>
          </a:lstStyle>
          <a:p>
            <a:r>
              <a:rPr lang="en-US" dirty="0"/>
              <a:t>PRESENTATION TITLE</a:t>
            </a:r>
            <a:endParaRPr lang="en-US" dirty="0"/>
          </a:p>
        </p:txBody>
      </p:sp>
      <p:sp>
        <p:nvSpPr>
          <p:cNvPr id="9" name="Slide Number Placeholder 8"/>
          <p:cNvSpPr>
            <a:spLocks noGrp="1"/>
          </p:cNvSpPr>
          <p:nvPr>
            <p:ph type="sldNum" sz="quarter" idx="12"/>
          </p:nvPr>
        </p:nvSpPr>
        <p:spPr/>
        <p:txBody>
          <a:bodyPr/>
          <a:lstStyle>
            <a:lvl1pPr>
              <a:defRPr sz="900"/>
            </a:lvl1pPr>
          </a:lstStyle>
          <a:p>
            <a:fld id="{A49DFD55-3C28-40EF-9E31-A92D2E4017FF}" type="slidenum">
              <a:rPr lang="en-US" smtClean="0"/>
            </a:fld>
            <a:endParaRPr lang="en-US" dirty="0"/>
          </a:p>
        </p:txBody>
      </p:sp>
      <p:grpSp>
        <p:nvGrpSpPr>
          <p:cNvPr id="4" name="Group 3"/>
          <p:cNvGrpSpPr/>
          <p:nvPr userDrawn="1"/>
        </p:nvGrpSpPr>
        <p:grpSpPr>
          <a:xfrm>
            <a:off x="7334250" y="0"/>
            <a:ext cx="4857750" cy="1724025"/>
            <a:chOff x="7334250" y="0"/>
            <a:chExt cx="4857750" cy="1724025"/>
          </a:xfrm>
        </p:grpSpPr>
        <p:cxnSp>
          <p:nvCxnSpPr>
            <p:cNvPr id="10" name="Straight Connector 9"/>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0" y="473953"/>
            <a:ext cx="12192000" cy="5621336"/>
            <a:chOff x="0" y="473953"/>
            <a:chExt cx="12192000" cy="5621336"/>
          </a:xfrm>
        </p:grpSpPr>
        <p:pic>
          <p:nvPicPr>
            <p:cNvPr id="13" name="Graphic 12"/>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endParaRPr lang="en-US"/>
          </a:p>
        </p:txBody>
      </p:sp>
      <p:sp>
        <p:nvSpPr>
          <p:cNvPr id="11" name="Picture Placeholder 10"/>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a:t>Click icon to add picture</a:t>
            </a:r>
            <a:endParaRPr lang="en-US" dirty="0"/>
          </a:p>
        </p:txBody>
      </p:sp>
      <p:sp>
        <p:nvSpPr>
          <p:cNvPr id="3" name="Text Placeholder 2"/>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26" name="Text Placeholder 2"/>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17" name="Picture Placeholder 10"/>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3" name="Text Placeholder 2"/>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27" name="Text Placeholder 2"/>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endParaRPr lang="en-US" dirty="0"/>
          </a:p>
        </p:txBody>
      </p:sp>
      <p:sp>
        <p:nvSpPr>
          <p:cNvPr id="32" name="Picture Placeholder 10"/>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4" name="Text Placeholder 2"/>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endParaRPr lang="en-US" dirty="0"/>
          </a:p>
        </p:txBody>
      </p:sp>
      <p:sp>
        <p:nvSpPr>
          <p:cNvPr id="28" name="Text Placeholder 2"/>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19" name="Picture Placeholder 10"/>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5" name="Text Placeholder 2"/>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29" name="Text Placeholder 2"/>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55" name="Picture Placeholder 10"/>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4" name="Text Placeholder 2"/>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62" name="Text Placeholder 2"/>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56" name="Picture Placeholder 10"/>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9" name="Text Placeholder 2"/>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63" name="Text Placeholder 2"/>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33" name="Picture Placeholder 10"/>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0" name="Text Placeholder 2"/>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64" name="Text Placeholder 2"/>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endParaRPr lang="en-US" dirty="0"/>
          </a:p>
        </p:txBody>
      </p:sp>
      <p:sp>
        <p:nvSpPr>
          <p:cNvPr id="58" name="Picture Placeholder 10"/>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1" name="Text Placeholder 2"/>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65" name="Text Placeholder 2"/>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endParaRPr lang="en-US"/>
          </a:p>
        </p:txBody>
      </p:sp>
      <p:sp>
        <p:nvSpPr>
          <p:cNvPr id="7" name="Date Placeholder 6"/>
          <p:cNvSpPr>
            <a:spLocks noGrp="1"/>
          </p:cNvSpPr>
          <p:nvPr>
            <p:ph type="dt" sz="half" idx="10"/>
          </p:nvPr>
        </p:nvSpPr>
        <p:spPr/>
        <p:txBody>
          <a:bodyPr/>
          <a:lstStyle>
            <a:lvl1pPr>
              <a:defRPr sz="900">
                <a:solidFill>
                  <a:srgbClr val="898989"/>
                </a:solidFill>
              </a:defRPr>
            </a:lvl1pPr>
          </a:lstStyle>
          <a:p>
            <a:r>
              <a:rPr lang="en-US" dirty="0"/>
              <a:t>20XX</a:t>
            </a:r>
            <a:endParaRPr lang="en-US" dirty="0"/>
          </a:p>
        </p:txBody>
      </p:sp>
      <p:sp>
        <p:nvSpPr>
          <p:cNvPr id="8" name="Footer Placeholder 7"/>
          <p:cNvSpPr>
            <a:spLocks noGrp="1"/>
          </p:cNvSpPr>
          <p:nvPr>
            <p:ph type="ftr" sz="quarter" idx="11"/>
          </p:nvPr>
        </p:nvSpPr>
        <p:spPr/>
        <p:txBody>
          <a:bodyPr/>
          <a:lstStyle>
            <a:lvl1pPr>
              <a:defRPr sz="900">
                <a:solidFill>
                  <a:srgbClr val="898989"/>
                </a:solidFill>
              </a:defRPr>
            </a:lvl1pPr>
          </a:lstStyle>
          <a:p>
            <a:r>
              <a:rPr lang="en-US" dirty="0"/>
              <a:t>PRESENTATION TITLE</a:t>
            </a:r>
            <a:endParaRPr lang="en-US" dirty="0"/>
          </a:p>
        </p:txBody>
      </p:sp>
      <p:sp>
        <p:nvSpPr>
          <p:cNvPr id="9" name="Slide Number Placeholder 8"/>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dt="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16041" y="3969327"/>
            <a:ext cx="5340530" cy="1122202"/>
          </a:xfrm>
        </p:spPr>
        <p:txBody>
          <a:bodyPr/>
          <a:lstStyle/>
          <a:p>
            <a:r>
              <a:rPr lang="en-US" dirty="0"/>
              <a:t>Post-COVID-19 Healthcare Analysis </a:t>
            </a:r>
            <a:endParaRPr lang="en-US" dirty="0"/>
          </a:p>
        </p:txBody>
      </p:sp>
      <p:sp>
        <p:nvSpPr>
          <p:cNvPr id="3" name="Subtitle 2"/>
          <p:cNvSpPr>
            <a:spLocks noGrp="1"/>
          </p:cNvSpPr>
          <p:nvPr>
            <p:ph type="subTitle" idx="1"/>
          </p:nvPr>
        </p:nvSpPr>
        <p:spPr>
          <a:xfrm>
            <a:off x="6416041" y="5301882"/>
            <a:ext cx="4941770" cy="396660"/>
          </a:xfrm>
        </p:spPr>
        <p:txBody>
          <a:bodyPr>
            <a:noAutofit/>
          </a:bodyPr>
          <a:lstStyle/>
          <a:p>
            <a:r>
              <a:rPr lang="en-US" sz="1200" dirty="0"/>
              <a:t>Yuzhen Ye, Professor, Department of Computer Science </a:t>
            </a:r>
            <a:endParaRPr lang="en-US" sz="1200" dirty="0"/>
          </a:p>
          <a:p>
            <a:r>
              <a:rPr lang="en-US" sz="1200" dirty="0" err="1"/>
              <a:t>Shreeja</a:t>
            </a:r>
            <a:r>
              <a:rPr lang="en-US" sz="1200" dirty="0"/>
              <a:t> </a:t>
            </a:r>
            <a:r>
              <a:rPr lang="en-US" sz="1200" dirty="0" err="1"/>
              <a:t>Deshpande,TA</a:t>
            </a:r>
            <a:r>
              <a:rPr lang="en-US" sz="1200" dirty="0"/>
              <a:t> </a:t>
            </a:r>
            <a:endParaRPr lang="en-US"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idx="1"/>
          </p:nvPr>
        </p:nvSpPr>
        <p:spPr>
          <a:xfrm>
            <a:off x="539751" y="2173686"/>
            <a:ext cx="2349500" cy="646508"/>
          </a:xfrm>
        </p:spPr>
        <p:txBody>
          <a:bodyPr/>
          <a:lstStyle/>
          <a:p>
            <a:r>
              <a:rPr lang="en-US" sz="1800" b="1" i="0" dirty="0">
                <a:effectLst/>
                <a:latin typeface="Söhne"/>
              </a:rPr>
              <a:t>MLP (Multi-Layer Perceptron)</a:t>
            </a:r>
            <a:endParaRPr lang="en-US" sz="1800" dirty="0"/>
          </a:p>
        </p:txBody>
      </p:sp>
      <p:sp>
        <p:nvSpPr>
          <p:cNvPr id="11" name="Content Placeholder 10"/>
          <p:cNvSpPr>
            <a:spLocks noGrp="1"/>
          </p:cNvSpPr>
          <p:nvPr>
            <p:ph sz="half" idx="2"/>
          </p:nvPr>
        </p:nvSpPr>
        <p:spPr>
          <a:xfrm>
            <a:off x="568327" y="2831306"/>
            <a:ext cx="2194560" cy="2834640"/>
          </a:xfrm>
        </p:spPr>
        <p:txBody>
          <a:bodyPr>
            <a:normAutofit fontScale="62500" lnSpcReduction="20000"/>
          </a:bodyPr>
          <a:lstStyle/>
          <a:p>
            <a:pPr algn="l">
              <a:buFont typeface="Arial" panose="020B0604020202020204" pitchFamily="34" charset="0"/>
              <a:buChar char="•"/>
            </a:pPr>
            <a:r>
              <a:rPr lang="en-US" b="0" i="0" dirty="0">
                <a:solidFill>
                  <a:srgbClr val="374151"/>
                </a:solidFill>
                <a:effectLst/>
                <a:latin typeface="Söhne"/>
              </a:rPr>
              <a:t>MLP is a type of neural network used for solving both regression and classification problems.</a:t>
            </a: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It consists of multiple layers of nodes, each connected to the nodes of the next layer, typically using a non-linear activation function.</a:t>
            </a: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MLP is useful in capturing complex patterns in data, but requires careful tuning of parameters like the number of layers and nodes, activation functions, and optimization techniques.</a:t>
            </a: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It's part of deep learning and performs well on large and complex datasets but can be prone to overfitting and computationally intensive</a:t>
            </a:r>
            <a:endParaRPr lang="en-US" b="0" i="0" dirty="0">
              <a:solidFill>
                <a:srgbClr val="374151"/>
              </a:solidFill>
              <a:effectLst/>
              <a:latin typeface="Söhne"/>
            </a:endParaRPr>
          </a:p>
          <a:p>
            <a:endParaRPr lang="en-US" dirty="0"/>
          </a:p>
        </p:txBody>
      </p:sp>
      <p:sp>
        <p:nvSpPr>
          <p:cNvPr id="12" name="Text Placeholder 11"/>
          <p:cNvSpPr>
            <a:spLocks noGrp="1"/>
          </p:cNvSpPr>
          <p:nvPr>
            <p:ph type="body" sz="quarter" idx="3"/>
          </p:nvPr>
        </p:nvSpPr>
        <p:spPr>
          <a:xfrm>
            <a:off x="3465644" y="2266949"/>
            <a:ext cx="2305049" cy="365125"/>
          </a:xfrm>
        </p:spPr>
        <p:txBody>
          <a:bodyPr/>
          <a:lstStyle/>
          <a:p>
            <a:r>
              <a:rPr lang="en-US" sz="1800" b="1" i="0" dirty="0">
                <a:effectLst/>
                <a:latin typeface="Söhne"/>
              </a:rPr>
              <a:t>Gradient Boosting</a:t>
            </a:r>
            <a:endParaRPr lang="en-US" sz="1800" dirty="0"/>
          </a:p>
        </p:txBody>
      </p:sp>
      <p:sp>
        <p:nvSpPr>
          <p:cNvPr id="13" name="Content Placeholder 12"/>
          <p:cNvSpPr>
            <a:spLocks noGrp="1"/>
          </p:cNvSpPr>
          <p:nvPr>
            <p:ph sz="quarter" idx="4"/>
          </p:nvPr>
        </p:nvSpPr>
        <p:spPr>
          <a:xfrm>
            <a:off x="3428366" y="2839067"/>
            <a:ext cx="2194560" cy="2834640"/>
          </a:xfrm>
        </p:spPr>
        <p:txBody>
          <a:bodyPr>
            <a:noAutofit/>
          </a:bodyPr>
          <a:lstStyle/>
          <a:p>
            <a:pPr algn="l">
              <a:buFont typeface="Arial" panose="020B0604020202020204" pitchFamily="34" charset="0"/>
              <a:buChar char="•"/>
            </a:pPr>
            <a:r>
              <a:rPr lang="en-US" sz="900" b="0" i="0" dirty="0">
                <a:solidFill>
                  <a:srgbClr val="374151"/>
                </a:solidFill>
                <a:effectLst/>
                <a:latin typeface="Söhne"/>
              </a:rPr>
              <a:t>Gradient Boosting is an ensemble learning technique that builds multiple decision trees sequentially, with each tree trying to correct the errors of its predecessor.</a:t>
            </a:r>
            <a:endParaRPr lang="en-US" sz="900" b="0" i="0" dirty="0">
              <a:solidFill>
                <a:srgbClr val="374151"/>
              </a:solidFill>
              <a:effectLst/>
              <a:latin typeface="Söhne"/>
            </a:endParaRPr>
          </a:p>
          <a:p>
            <a:pPr algn="l">
              <a:buFont typeface="Arial" panose="020B0604020202020204" pitchFamily="34" charset="0"/>
              <a:buChar char="•"/>
            </a:pPr>
            <a:r>
              <a:rPr lang="en-US" sz="900" b="0" i="0" dirty="0">
                <a:solidFill>
                  <a:srgbClr val="374151"/>
                </a:solidFill>
                <a:effectLst/>
                <a:latin typeface="Söhne"/>
              </a:rPr>
              <a:t>It combines weak learners (usually decision trees) to create a strong learner in an iterative fashion.</a:t>
            </a:r>
            <a:endParaRPr lang="en-US" sz="900" b="0" i="0" dirty="0">
              <a:solidFill>
                <a:srgbClr val="374151"/>
              </a:solidFill>
              <a:effectLst/>
              <a:latin typeface="Söhne"/>
            </a:endParaRPr>
          </a:p>
          <a:p>
            <a:pPr algn="l">
              <a:buFont typeface="Arial" panose="020B0604020202020204" pitchFamily="34" charset="0"/>
              <a:buChar char="•"/>
            </a:pPr>
            <a:r>
              <a:rPr lang="en-US" sz="900" b="0" i="0" dirty="0">
                <a:solidFill>
                  <a:srgbClr val="374151"/>
                </a:solidFill>
                <a:effectLst/>
                <a:latin typeface="Söhne"/>
              </a:rPr>
              <a:t>Gradient Boosting is effective for both regression and classification problems, offering high accuracy but can be prone to overfitting.</a:t>
            </a:r>
            <a:endParaRPr lang="en-US" sz="900" b="0" i="0" dirty="0">
              <a:solidFill>
                <a:srgbClr val="374151"/>
              </a:solidFill>
              <a:effectLst/>
              <a:latin typeface="Söhne"/>
            </a:endParaRPr>
          </a:p>
          <a:p>
            <a:pPr algn="l">
              <a:buFont typeface="Arial" panose="020B0604020202020204" pitchFamily="34" charset="0"/>
              <a:buChar char="•"/>
            </a:pPr>
            <a:r>
              <a:rPr lang="en-US" sz="900" b="0" i="0" dirty="0">
                <a:solidFill>
                  <a:srgbClr val="374151"/>
                </a:solidFill>
                <a:effectLst/>
                <a:latin typeface="Söhne"/>
              </a:rPr>
              <a:t>It requires careful tuning of parameters like the number of trees, depth of trees, learning rate, and loss functions.</a:t>
            </a:r>
            <a:endParaRPr lang="en-US" sz="900" b="0" i="0" dirty="0">
              <a:solidFill>
                <a:srgbClr val="374151"/>
              </a:solidFill>
              <a:effectLst/>
              <a:latin typeface="Söhne"/>
            </a:endParaRPr>
          </a:p>
          <a:p>
            <a:endParaRPr lang="en-US" sz="900" dirty="0"/>
          </a:p>
        </p:txBody>
      </p:sp>
      <p:sp>
        <p:nvSpPr>
          <p:cNvPr id="5" name="Slide Number Placeholder 4"/>
          <p:cNvSpPr>
            <a:spLocks noGrp="1"/>
          </p:cNvSpPr>
          <p:nvPr>
            <p:ph type="sldNum" sz="quarter" idx="12"/>
          </p:nvPr>
        </p:nvSpPr>
        <p:spPr/>
        <p:txBody>
          <a:bodyPr/>
          <a:lstStyle/>
          <a:p>
            <a:fld id="{A49DFD55-3C28-40EF-9E31-A92D2E4017FF}" type="slidenum">
              <a:rPr lang="en-US" smtClean="0"/>
            </a:fld>
            <a:endParaRPr lang="en-US" dirty="0"/>
          </a:p>
        </p:txBody>
      </p:sp>
      <p:sp>
        <p:nvSpPr>
          <p:cNvPr id="6" name="Title 1"/>
          <p:cNvSpPr txBox="1"/>
          <p:nvPr/>
        </p:nvSpPr>
        <p:spPr>
          <a:xfrm>
            <a:off x="3286125" y="648096"/>
            <a:ext cx="6696075" cy="6532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r>
              <a:rPr lang="en-US" dirty="0"/>
              <a:t>Modelling and algorithm</a:t>
            </a:r>
            <a:endParaRPr lang="en-US" dirty="0"/>
          </a:p>
        </p:txBody>
      </p:sp>
      <p:sp>
        <p:nvSpPr>
          <p:cNvPr id="16" name="Text Placeholder 11"/>
          <p:cNvSpPr txBox="1"/>
          <p:nvPr/>
        </p:nvSpPr>
        <p:spPr>
          <a:xfrm>
            <a:off x="6309808" y="2091000"/>
            <a:ext cx="2305049" cy="546365"/>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lang="en-US" sz="2000" kern="1200" spc="150" baseline="0" dirty="0" smtClean="0">
                <a:solidFill>
                  <a:schemeClr val="tx1"/>
                </a:solidFill>
                <a:latin typeface="+mj-lt"/>
                <a:ea typeface="+mj-ea"/>
                <a:cs typeface="+mj-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1800" b="1" i="0" dirty="0" err="1">
                <a:effectLst/>
                <a:latin typeface="Söhne"/>
              </a:rPr>
              <a:t>XGBoost</a:t>
            </a:r>
            <a:r>
              <a:rPr lang="en-US" sz="1800" b="1" i="0" dirty="0">
                <a:effectLst/>
                <a:latin typeface="Söhne"/>
              </a:rPr>
              <a:t> (</a:t>
            </a:r>
            <a:r>
              <a:rPr lang="en-US" sz="1800" b="1" i="0" dirty="0" err="1">
                <a:effectLst/>
                <a:latin typeface="Söhne"/>
              </a:rPr>
              <a:t>eXtreme</a:t>
            </a:r>
            <a:r>
              <a:rPr lang="en-US" sz="1800" b="1" i="0" dirty="0">
                <a:effectLst/>
                <a:latin typeface="Söhne"/>
              </a:rPr>
              <a:t> Gradient Boosting)</a:t>
            </a:r>
            <a:endParaRPr lang="en-US" sz="1800" b="1" i="0" dirty="0">
              <a:effectLst/>
              <a:latin typeface="Söhne"/>
            </a:endParaRPr>
          </a:p>
        </p:txBody>
      </p:sp>
      <p:sp>
        <p:nvSpPr>
          <p:cNvPr id="17" name="Content Placeholder 12"/>
          <p:cNvSpPr txBox="1"/>
          <p:nvPr/>
        </p:nvSpPr>
        <p:spPr>
          <a:xfrm>
            <a:off x="6298753" y="2846828"/>
            <a:ext cx="2194560" cy="2834640"/>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400" kern="1200" spc="50" baseline="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400" kern="1200" spc="50" baseline="0">
                <a:solidFill>
                  <a:schemeClr val="tx1"/>
                </a:solidFill>
                <a:latin typeface="+mn-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400" kern="1200" spc="50" baseline="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4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900" b="0" i="0" dirty="0" err="1">
                <a:solidFill>
                  <a:srgbClr val="374151"/>
                </a:solidFill>
                <a:effectLst/>
                <a:latin typeface="Söhne"/>
              </a:rPr>
              <a:t>XGBoost</a:t>
            </a:r>
            <a:r>
              <a:rPr lang="en-US" sz="900" b="0" i="0" dirty="0">
                <a:solidFill>
                  <a:srgbClr val="374151"/>
                </a:solidFill>
                <a:effectLst/>
                <a:latin typeface="Söhne"/>
              </a:rPr>
              <a:t> is an optimized and scalable version of gradient boosting, known for its performance and speed.</a:t>
            </a:r>
            <a:endParaRPr lang="en-US" sz="900" b="0" i="0" dirty="0">
              <a:solidFill>
                <a:srgbClr val="374151"/>
              </a:solidFill>
              <a:effectLst/>
              <a:latin typeface="Söhne"/>
            </a:endParaRPr>
          </a:p>
          <a:p>
            <a:pPr algn="l">
              <a:buFont typeface="Arial" panose="020B0604020202020204" pitchFamily="34" charset="0"/>
              <a:buChar char="•"/>
            </a:pPr>
            <a:r>
              <a:rPr lang="en-US" sz="900" b="0" i="0" dirty="0">
                <a:solidFill>
                  <a:srgbClr val="374151"/>
                </a:solidFill>
                <a:effectLst/>
                <a:latin typeface="Söhne"/>
              </a:rPr>
              <a:t>It provides a parallel tree boosting algorithm that is efficient, flexible, and portable.</a:t>
            </a:r>
            <a:endParaRPr lang="en-US" sz="900" b="0" i="0" dirty="0">
              <a:solidFill>
                <a:srgbClr val="374151"/>
              </a:solidFill>
              <a:effectLst/>
              <a:latin typeface="Söhne"/>
            </a:endParaRPr>
          </a:p>
          <a:p>
            <a:pPr algn="l">
              <a:buFont typeface="Arial" panose="020B0604020202020204" pitchFamily="34" charset="0"/>
              <a:buChar char="•"/>
            </a:pPr>
            <a:r>
              <a:rPr lang="en-US" sz="900" b="0" i="0" dirty="0" err="1">
                <a:solidFill>
                  <a:srgbClr val="374151"/>
                </a:solidFill>
                <a:effectLst/>
                <a:latin typeface="Söhne"/>
              </a:rPr>
              <a:t>XGBoost</a:t>
            </a:r>
            <a:r>
              <a:rPr lang="en-US" sz="900" b="0" i="0" dirty="0">
                <a:solidFill>
                  <a:srgbClr val="374151"/>
                </a:solidFill>
                <a:effectLst/>
                <a:latin typeface="Söhne"/>
              </a:rPr>
              <a:t> has become a de facto standard for winning many machine learning competitions because of its robustness and effectiveness in handling a variety of data types.</a:t>
            </a:r>
            <a:endParaRPr lang="en-US" sz="900" b="0" i="0" dirty="0">
              <a:solidFill>
                <a:srgbClr val="374151"/>
              </a:solidFill>
              <a:effectLst/>
              <a:latin typeface="Söhne"/>
            </a:endParaRPr>
          </a:p>
          <a:p>
            <a:pPr algn="l">
              <a:buFont typeface="Arial" panose="020B0604020202020204" pitchFamily="34" charset="0"/>
              <a:buChar char="•"/>
            </a:pPr>
            <a:r>
              <a:rPr lang="en-US" sz="900" b="0" i="0" dirty="0">
                <a:solidFill>
                  <a:srgbClr val="374151"/>
                </a:solidFill>
                <a:effectLst/>
                <a:latin typeface="Söhne"/>
              </a:rPr>
              <a:t>It includes features like handling missing values, regularization to avoid overfitting, and built-in routines for cross-validation.</a:t>
            </a:r>
            <a:endParaRPr lang="en-US" sz="900" b="0" i="0" dirty="0">
              <a:solidFill>
                <a:srgbClr val="374151"/>
              </a:solidFill>
              <a:effectLst/>
              <a:latin typeface="Söhne"/>
            </a:endParaRPr>
          </a:p>
        </p:txBody>
      </p:sp>
      <p:sp>
        <p:nvSpPr>
          <p:cNvPr id="18" name="Text Placeholder 11"/>
          <p:cNvSpPr txBox="1"/>
          <p:nvPr/>
        </p:nvSpPr>
        <p:spPr>
          <a:xfrm>
            <a:off x="9191250" y="1855470"/>
            <a:ext cx="2979493" cy="799887"/>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lang="en-US" sz="2000" kern="1200" spc="150" baseline="0" dirty="0" smtClean="0">
                <a:solidFill>
                  <a:schemeClr val="tx1"/>
                </a:solidFill>
                <a:latin typeface="+mj-lt"/>
                <a:ea typeface="+mj-ea"/>
                <a:cs typeface="+mj-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1800" b="1" i="0" dirty="0" err="1">
                <a:effectLst/>
                <a:latin typeface="Söhne"/>
              </a:rPr>
              <a:t>LightGBM</a:t>
            </a:r>
            <a:r>
              <a:rPr lang="en-US" sz="1800" b="1" i="0" dirty="0">
                <a:effectLst/>
                <a:latin typeface="Söhne"/>
              </a:rPr>
              <a:t> (Light Gradient Boosting Machine)</a:t>
            </a:r>
            <a:endParaRPr lang="en-US" sz="1800" b="1" i="0" dirty="0">
              <a:effectLst/>
              <a:latin typeface="Söhne"/>
            </a:endParaRPr>
          </a:p>
        </p:txBody>
      </p:sp>
      <p:sp>
        <p:nvSpPr>
          <p:cNvPr id="19" name="Content Placeholder 12"/>
          <p:cNvSpPr txBox="1"/>
          <p:nvPr/>
        </p:nvSpPr>
        <p:spPr>
          <a:xfrm>
            <a:off x="9197599" y="2854589"/>
            <a:ext cx="2194560" cy="2834640"/>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457200" indent="0" algn="l" defTabSz="914400" rtl="0" eaLnBrk="1" latinLnBrk="0" hangingPunct="1">
              <a:lnSpc>
                <a:spcPct val="100000"/>
              </a:lnSpc>
              <a:spcBef>
                <a:spcPts val="500"/>
              </a:spcBef>
              <a:buFont typeface="Arial" panose="020B0604020202020204" pitchFamily="34" charset="0"/>
              <a:buNone/>
              <a:defRPr sz="1400" kern="1200" spc="50" baseline="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1400" kern="1200" spc="50" baseline="0">
                <a:solidFill>
                  <a:schemeClr val="tx1"/>
                </a:solidFill>
                <a:latin typeface="+mn-lt"/>
                <a:ea typeface="+mn-ea"/>
                <a:cs typeface="+mn-cs"/>
              </a:defRPr>
            </a:lvl3pPr>
            <a:lvl4pPr marL="1371600" indent="0" algn="l" defTabSz="914400" rtl="0" eaLnBrk="1" latinLnBrk="0" hangingPunct="1">
              <a:lnSpc>
                <a:spcPct val="100000"/>
              </a:lnSpc>
              <a:spcBef>
                <a:spcPts val="500"/>
              </a:spcBef>
              <a:buFont typeface="Arial" panose="020B0604020202020204" pitchFamily="34" charset="0"/>
              <a:buNone/>
              <a:defRPr sz="1400" kern="1200" spc="50" baseline="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4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900" b="0" i="0" dirty="0" err="1">
                <a:solidFill>
                  <a:srgbClr val="374151"/>
                </a:solidFill>
                <a:effectLst/>
                <a:latin typeface="Söhne"/>
              </a:rPr>
              <a:t>LightGBM</a:t>
            </a:r>
            <a:r>
              <a:rPr lang="en-US" sz="900" b="0" i="0" dirty="0">
                <a:solidFill>
                  <a:srgbClr val="374151"/>
                </a:solidFill>
                <a:effectLst/>
                <a:latin typeface="Söhne"/>
              </a:rPr>
              <a:t> is a gradient boosting framework that uses tree-based learning algorithms and is designed for distributed and efficient training, especially on large datasets.</a:t>
            </a:r>
            <a:endParaRPr lang="en-US" sz="900" b="0" i="0" dirty="0">
              <a:solidFill>
                <a:srgbClr val="374151"/>
              </a:solidFill>
              <a:effectLst/>
              <a:latin typeface="Söhne"/>
            </a:endParaRPr>
          </a:p>
          <a:p>
            <a:pPr algn="l">
              <a:buFont typeface="Arial" panose="020B0604020202020204" pitchFamily="34" charset="0"/>
              <a:buChar char="•"/>
            </a:pPr>
            <a:r>
              <a:rPr lang="en-US" sz="900" b="0" i="0" dirty="0">
                <a:solidFill>
                  <a:srgbClr val="374151"/>
                </a:solidFill>
                <a:effectLst/>
                <a:latin typeface="Söhne"/>
              </a:rPr>
              <a:t>It uses a histogram-based algorithm for speed and reduces memory usage compared to other implementations of gradient boosting.</a:t>
            </a:r>
            <a:endParaRPr lang="en-US" sz="900" b="0" i="0" dirty="0">
              <a:solidFill>
                <a:srgbClr val="374151"/>
              </a:solidFill>
              <a:effectLst/>
              <a:latin typeface="Söhne"/>
            </a:endParaRPr>
          </a:p>
          <a:p>
            <a:pPr algn="l">
              <a:buFont typeface="Arial" panose="020B0604020202020204" pitchFamily="34" charset="0"/>
              <a:buChar char="•"/>
            </a:pPr>
            <a:r>
              <a:rPr lang="en-US" sz="900" b="0" i="0" dirty="0" err="1">
                <a:solidFill>
                  <a:srgbClr val="374151"/>
                </a:solidFill>
                <a:effectLst/>
                <a:latin typeface="Söhne"/>
              </a:rPr>
              <a:t>LightGBM</a:t>
            </a:r>
            <a:r>
              <a:rPr lang="en-US" sz="900" b="0" i="0" dirty="0">
                <a:solidFill>
                  <a:srgbClr val="374151"/>
                </a:solidFill>
                <a:effectLst/>
                <a:latin typeface="Söhne"/>
              </a:rPr>
              <a:t> supports categorical features directly and is capable of handling large-scale data with ease.</a:t>
            </a:r>
            <a:endParaRPr lang="en-US" sz="900" b="0" i="0" dirty="0">
              <a:solidFill>
                <a:srgbClr val="374151"/>
              </a:solidFill>
              <a:effectLst/>
              <a:latin typeface="Söhne"/>
            </a:endParaRPr>
          </a:p>
          <a:p>
            <a:pPr algn="l">
              <a:buFont typeface="Arial" panose="020B0604020202020204" pitchFamily="34" charset="0"/>
              <a:buChar char="•"/>
            </a:pPr>
            <a:r>
              <a:rPr lang="en-US" sz="900" b="0" i="0" dirty="0">
                <a:solidFill>
                  <a:srgbClr val="374151"/>
                </a:solidFill>
                <a:effectLst/>
                <a:latin typeface="Söhne"/>
              </a:rPr>
              <a:t>While it's faster and more efficient than traditional gradient boosting, careful handling of overfitting and parameter tuning is necessary for optimal performance.</a:t>
            </a:r>
            <a:endParaRPr lang="en-US" sz="900" b="0" i="0" dirty="0">
              <a:solidFill>
                <a:srgbClr val="374151"/>
              </a:solidFill>
              <a:effectLst/>
              <a:latin typeface="Söhn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65125"/>
            <a:ext cx="10515600" cy="1325563"/>
          </a:xfrm>
        </p:spPr>
        <p:txBody>
          <a:bodyPr/>
          <a:lstStyle/>
          <a:p>
            <a:r>
              <a:rPr lang="en-US" dirty="0"/>
              <a:t>Results</a:t>
            </a:r>
            <a:endParaRPr lang="en-US" dirty="0"/>
          </a:p>
        </p:txBody>
      </p:sp>
      <p:graphicFrame>
        <p:nvGraphicFramePr>
          <p:cNvPr id="4" name="Table 4"/>
          <p:cNvGraphicFramePr>
            <a:graphicFrameLocks noGrp="1"/>
          </p:cNvGraphicFramePr>
          <p:nvPr>
            <p:ph type="tbl" sz="quarter" idx="14"/>
          </p:nvPr>
        </p:nvGraphicFramePr>
        <p:xfrm>
          <a:off x="838200" y="1489075"/>
          <a:ext cx="10515600" cy="2142582"/>
        </p:xfrm>
        <a:graphic>
          <a:graphicData uri="http://schemas.openxmlformats.org/drawingml/2006/table">
            <a:tbl>
              <a:tblPr firstRow="1" bandRow="1">
                <a:tableStyleId>{7E9639D4-E3E2-4D34-9284-5A2195B3D0D7}</a:tableStyleId>
              </a:tblPr>
              <a:tblGrid>
                <a:gridCol w="2103120"/>
                <a:gridCol w="2103120"/>
                <a:gridCol w="2103120"/>
                <a:gridCol w="2103120"/>
                <a:gridCol w="2103120"/>
              </a:tblGrid>
              <a:tr h="714194">
                <a:tc>
                  <a:txBody>
                    <a:bodyPr/>
                    <a:lstStyle/>
                    <a:p>
                      <a:pPr algn="ctr" rtl="0" fontAlgn="auto"/>
                      <a:r>
                        <a:rPr lang="en-US" sz="1600" b="1" i="0" dirty="0">
                          <a:solidFill>
                            <a:srgbClr val="FFFFFF"/>
                          </a:solidFill>
                          <a:effectLst/>
                          <a:latin typeface="+mn-lt"/>
                        </a:rPr>
                        <a:t>​</a:t>
                      </a:r>
                      <a:endParaRPr lang="en-US" sz="1600" b="1" i="0" dirty="0">
                        <a:solidFill>
                          <a:srgbClr val="FFFFFF"/>
                        </a:solidFill>
                        <a:effectLst/>
                        <a:latin typeface="+mn-lt"/>
                      </a:endParaRPr>
                    </a:p>
                  </a:txBody>
                  <a:tcPr anchor="ctr"/>
                </a:tc>
                <a:tc>
                  <a:txBody>
                    <a:bodyPr/>
                    <a:lstStyle/>
                    <a:p>
                      <a:pPr algn="ctr" rtl="0" fontAlgn="base"/>
                      <a:r>
                        <a:rPr lang="en-US" sz="1600" b="0" i="0" dirty="0">
                          <a:solidFill>
                            <a:schemeClr val="accent1"/>
                          </a:solidFill>
                          <a:effectLst/>
                          <a:latin typeface="+mn-lt"/>
                        </a:rPr>
                        <a:t>MLP</a:t>
                      </a:r>
                      <a:endParaRPr lang="en-US" sz="1600" b="1" i="0" dirty="0">
                        <a:solidFill>
                          <a:schemeClr val="accent1"/>
                        </a:solidFill>
                        <a:effectLst/>
                        <a:latin typeface="+mn-lt"/>
                      </a:endParaRPr>
                    </a:p>
                  </a:txBody>
                  <a:tcPr anchor="ctr"/>
                </a:tc>
                <a:tc>
                  <a:txBody>
                    <a:bodyPr/>
                    <a:lstStyle/>
                    <a:p>
                      <a:pPr algn="ctr" rtl="0" fontAlgn="base"/>
                      <a:r>
                        <a:rPr lang="en-US" sz="1600" b="0" i="0" dirty="0">
                          <a:solidFill>
                            <a:schemeClr val="accent1"/>
                          </a:solidFill>
                          <a:effectLst/>
                          <a:latin typeface="+mn-lt"/>
                        </a:rPr>
                        <a:t>Gradient Boost</a:t>
                      </a:r>
                      <a:endParaRPr lang="en-US" sz="1600" b="1" i="0" dirty="0">
                        <a:solidFill>
                          <a:schemeClr val="accent1"/>
                        </a:solidFill>
                        <a:effectLst/>
                        <a:latin typeface="+mn-lt"/>
                      </a:endParaRPr>
                    </a:p>
                  </a:txBody>
                  <a:tcPr anchor="ctr"/>
                </a:tc>
                <a:tc>
                  <a:txBody>
                    <a:bodyPr/>
                    <a:lstStyle/>
                    <a:p>
                      <a:pPr algn="ctr" rtl="0" fontAlgn="base"/>
                      <a:r>
                        <a:rPr lang="en-US" sz="1600" b="1" i="0" dirty="0">
                          <a:solidFill>
                            <a:srgbClr val="FFFFFF"/>
                          </a:solidFill>
                          <a:effectLst/>
                          <a:latin typeface="+mn-lt"/>
                        </a:rPr>
                        <a:t>XG Boost​</a:t>
                      </a:r>
                      <a:endParaRPr lang="en-US" sz="1600" b="1" i="0" dirty="0">
                        <a:solidFill>
                          <a:srgbClr val="FFFFFF"/>
                        </a:solidFill>
                        <a:effectLst/>
                        <a:latin typeface="+mn-lt"/>
                      </a:endParaRPr>
                    </a:p>
                  </a:txBody>
                  <a:tcPr anchor="ctr"/>
                </a:tc>
                <a:tc>
                  <a:txBody>
                    <a:bodyPr/>
                    <a:lstStyle/>
                    <a:p>
                      <a:pPr algn="ctr" rtl="0" fontAlgn="base"/>
                      <a:r>
                        <a:rPr lang="en-US" sz="1600" b="0" i="0" kern="1200" dirty="0" err="1">
                          <a:solidFill>
                            <a:schemeClr val="accent1"/>
                          </a:solidFill>
                          <a:effectLst/>
                          <a:latin typeface="+mn-lt"/>
                          <a:ea typeface="+mn-ea"/>
                          <a:cs typeface="+mn-cs"/>
                        </a:rPr>
                        <a:t>LightGBM</a:t>
                      </a:r>
                      <a:r>
                        <a:rPr lang="en-US" sz="1600" b="0" i="0" kern="1200" dirty="0">
                          <a:solidFill>
                            <a:schemeClr val="accent1"/>
                          </a:solidFill>
                          <a:effectLst/>
                          <a:latin typeface="+mn-lt"/>
                          <a:ea typeface="+mn-ea"/>
                          <a:cs typeface="+mn-cs"/>
                        </a:rPr>
                        <a:t>​</a:t>
                      </a:r>
                      <a:endParaRPr lang="en-US" sz="1600" b="0" i="0" kern="1200" dirty="0">
                        <a:solidFill>
                          <a:schemeClr val="accent1"/>
                        </a:solidFill>
                        <a:effectLst/>
                        <a:latin typeface="+mn-lt"/>
                        <a:ea typeface="+mn-ea"/>
                        <a:cs typeface="+mn-cs"/>
                      </a:endParaRPr>
                    </a:p>
                  </a:txBody>
                  <a:tcPr anchor="ctr"/>
                </a:tc>
              </a:tr>
              <a:tr h="714194">
                <a:tc>
                  <a:txBody>
                    <a:bodyPr/>
                    <a:lstStyle/>
                    <a:p>
                      <a:pPr algn="ctr" rtl="0" fontAlgn="base"/>
                      <a:r>
                        <a:rPr lang="en-US" sz="1400" b="0" i="0" dirty="0">
                          <a:solidFill>
                            <a:srgbClr val="333F50"/>
                          </a:solidFill>
                          <a:effectLst/>
                          <a:latin typeface="+mn-lt"/>
                        </a:rPr>
                        <a:t>R2 score</a:t>
                      </a:r>
                      <a:endParaRPr lang="en-US" sz="1400" b="0" i="0" dirty="0">
                        <a:solidFill>
                          <a:srgbClr val="000000"/>
                        </a:solidFill>
                        <a:effectLst/>
                        <a:latin typeface="+mn-lt"/>
                      </a:endParaRPr>
                    </a:p>
                  </a:txBody>
                  <a:tcPr anchor="ctr">
                    <a:lnL w="12700" cap="flat" cmpd="sng" algn="ctr">
                      <a:noFill/>
                      <a:prstDash val="solid"/>
                      <a:round/>
                      <a:headEnd type="none" w="med" len="med"/>
                      <a:tailEnd type="none" w="med" len="med"/>
                    </a:lnL>
                  </a:tcPr>
                </a:tc>
                <a:tc>
                  <a:txBody>
                    <a:bodyPr/>
                    <a:lstStyle/>
                    <a:p>
                      <a:pPr algn="ctr" rtl="0" fontAlgn="base"/>
                      <a:r>
                        <a:rPr lang="en-US" sz="1400" b="0" i="0" dirty="0">
                          <a:solidFill>
                            <a:srgbClr val="333F50"/>
                          </a:solidFill>
                          <a:effectLst/>
                          <a:latin typeface="+mn-lt"/>
                        </a:rPr>
                        <a:t>0.9784518939909896</a:t>
                      </a:r>
                      <a:r>
                        <a:rPr lang="en-US" sz="1400" b="0" i="0" dirty="0">
                          <a:solidFill>
                            <a:srgbClr val="000000"/>
                          </a:solidFill>
                          <a:effectLst/>
                          <a:latin typeface="+mn-lt"/>
                        </a:rPr>
                        <a:t>​</a:t>
                      </a:r>
                      <a:endParaRPr lang="en-US" sz="1400" b="0" i="0" dirty="0">
                        <a:solidFill>
                          <a:srgbClr val="000000"/>
                        </a:solidFill>
                        <a:effectLst/>
                        <a:latin typeface="+mn-lt"/>
                      </a:endParaRPr>
                    </a:p>
                  </a:txBody>
                  <a:tcPr anchor="ctr"/>
                </a:tc>
                <a:tc>
                  <a:txBody>
                    <a:bodyPr/>
                    <a:lstStyle/>
                    <a:p>
                      <a:pPr algn="ctr" rtl="0" fontAlgn="base"/>
                      <a:r>
                        <a:rPr lang="en-US" sz="1400" b="0" i="0" dirty="0">
                          <a:solidFill>
                            <a:srgbClr val="333F50"/>
                          </a:solidFill>
                          <a:effectLst/>
                          <a:latin typeface="+mn-lt"/>
                        </a:rPr>
                        <a:t>0. 8663836783390868</a:t>
                      </a:r>
                      <a:endParaRPr lang="en-US" sz="1400" b="0" i="0" dirty="0">
                        <a:solidFill>
                          <a:srgbClr val="000000"/>
                        </a:solidFill>
                        <a:effectLst/>
                        <a:latin typeface="+mn-lt"/>
                      </a:endParaRPr>
                    </a:p>
                  </a:txBody>
                  <a:tcPr anchor="ctr"/>
                </a:tc>
                <a:tc>
                  <a:txBody>
                    <a:bodyPr/>
                    <a:lstStyle/>
                    <a:p>
                      <a:pPr algn="ctr" rtl="0" fontAlgn="base"/>
                      <a:r>
                        <a:rPr lang="en-US" sz="1400" b="0" i="0" dirty="0">
                          <a:solidFill>
                            <a:srgbClr val="333F50"/>
                          </a:solidFill>
                          <a:effectLst/>
                          <a:latin typeface="+mn-lt"/>
                        </a:rPr>
                        <a:t>0. 9330953586326107</a:t>
                      </a:r>
                      <a:r>
                        <a:rPr lang="en-US" sz="1400" b="0" i="0" dirty="0">
                          <a:solidFill>
                            <a:srgbClr val="000000"/>
                          </a:solidFill>
                          <a:effectLst/>
                          <a:latin typeface="+mn-lt"/>
                        </a:rPr>
                        <a:t>​</a:t>
                      </a:r>
                      <a:endParaRPr lang="en-US" sz="1400" b="0" i="0" dirty="0">
                        <a:solidFill>
                          <a:srgbClr val="000000"/>
                        </a:solidFill>
                        <a:effectLst/>
                        <a:latin typeface="+mn-lt"/>
                      </a:endParaRPr>
                    </a:p>
                  </a:txBody>
                  <a:tcPr anchor="ctr">
                    <a:lnR w="12700" cap="flat" cmpd="sng" algn="ctr">
                      <a:noFill/>
                      <a:prstDash val="solid"/>
                      <a:round/>
                      <a:headEnd type="none" w="med" len="med"/>
                      <a:tailEnd type="none" w="med" len="med"/>
                    </a:lnR>
                  </a:tcPr>
                </a:tc>
                <a:tc>
                  <a:txBody>
                    <a:bodyPr/>
                    <a:lstStyle/>
                    <a:p>
                      <a:pPr algn="ctr" rtl="0" fontAlgn="base"/>
                      <a:r>
                        <a:rPr lang="en-US" sz="1400" b="0" i="0" dirty="0">
                          <a:solidFill>
                            <a:srgbClr val="333F50"/>
                          </a:solidFill>
                          <a:effectLst/>
                          <a:latin typeface="+mn-lt"/>
                        </a:rPr>
                        <a:t>0. 9643330146212238</a:t>
                      </a:r>
                      <a:endParaRPr lang="en-US" sz="1400" b="0" i="0" dirty="0">
                        <a:solidFill>
                          <a:srgbClr val="000000"/>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tcPr>
                </a:tc>
              </a:tr>
              <a:tr h="714194">
                <a:tc>
                  <a:txBody>
                    <a:bodyPr/>
                    <a:lstStyle/>
                    <a:p>
                      <a:pPr algn="ctr" rtl="0" fontAlgn="base"/>
                      <a:r>
                        <a:rPr lang="en-US" sz="1400" b="0" i="0" dirty="0">
                          <a:solidFill>
                            <a:srgbClr val="333F50"/>
                          </a:solidFill>
                          <a:effectLst/>
                          <a:latin typeface="+mn-lt"/>
                        </a:rPr>
                        <a:t>MSE score</a:t>
                      </a:r>
                      <a:endParaRPr lang="en-US" sz="1400" b="0" i="0" dirty="0">
                        <a:solidFill>
                          <a:srgbClr val="000000"/>
                        </a:solidFill>
                        <a:effectLst/>
                        <a:latin typeface="+mn-lt"/>
                      </a:endParaRPr>
                    </a:p>
                  </a:txBody>
                  <a:tcPr anchor="ctr">
                    <a:lnL w="12700" cap="flat" cmpd="sng" algn="ctr">
                      <a:noFill/>
                      <a:prstDash val="solid"/>
                      <a:round/>
                      <a:headEnd type="none" w="med" len="med"/>
                      <a:tailEnd type="none" w="med" len="med"/>
                    </a:lnL>
                  </a:tcPr>
                </a:tc>
                <a:tc>
                  <a:txBody>
                    <a:bodyPr/>
                    <a:lstStyle/>
                    <a:p>
                      <a:pPr algn="ctr" rtl="0" fontAlgn="base"/>
                      <a:r>
                        <a:rPr lang="en-US" sz="1400" b="0" i="0" dirty="0">
                          <a:solidFill>
                            <a:srgbClr val="000000"/>
                          </a:solidFill>
                          <a:effectLst/>
                          <a:latin typeface="+mn-lt"/>
                        </a:rPr>
                        <a:t>548.6644872976882​</a:t>
                      </a:r>
                      <a:endParaRPr lang="en-US" sz="1400" b="0" i="0" dirty="0">
                        <a:solidFill>
                          <a:srgbClr val="000000"/>
                        </a:solidFill>
                        <a:effectLst/>
                        <a:latin typeface="+mn-lt"/>
                      </a:endParaRPr>
                    </a:p>
                  </a:txBody>
                  <a:tcPr anchor="ctr"/>
                </a:tc>
                <a:tc>
                  <a:txBody>
                    <a:bodyPr/>
                    <a:lstStyle/>
                    <a:p>
                      <a:pPr algn="ctr" rtl="0" fontAlgn="base"/>
                      <a:r>
                        <a:rPr lang="en-US" sz="1400" b="0" i="0" dirty="0">
                          <a:solidFill>
                            <a:srgbClr val="000000"/>
                          </a:solidFill>
                          <a:effectLst/>
                          <a:latin typeface="+mn-lt"/>
                        </a:rPr>
                        <a:t>3402.179782670135</a:t>
                      </a:r>
                      <a:endParaRPr lang="en-US" sz="1400" b="0" i="0" dirty="0">
                        <a:solidFill>
                          <a:srgbClr val="000000"/>
                        </a:solidFill>
                        <a:effectLst/>
                        <a:latin typeface="+mn-lt"/>
                      </a:endParaRPr>
                    </a:p>
                  </a:txBody>
                  <a:tcPr anchor="ctr"/>
                </a:tc>
                <a:tc>
                  <a:txBody>
                    <a:bodyPr/>
                    <a:lstStyle/>
                    <a:p>
                      <a:pPr algn="ctr" rtl="0" fontAlgn="base"/>
                      <a:r>
                        <a:rPr lang="en-US" sz="1400" b="0" i="0" dirty="0">
                          <a:solidFill>
                            <a:srgbClr val="000000"/>
                          </a:solidFill>
                          <a:effectLst/>
                          <a:latin typeface="+mn-lt"/>
                        </a:rPr>
                        <a:t>1703.5465083717688​</a:t>
                      </a:r>
                      <a:endParaRPr lang="en-US" sz="1400" b="0" i="0" dirty="0">
                        <a:solidFill>
                          <a:srgbClr val="000000"/>
                        </a:solidFill>
                        <a:effectLst/>
                        <a:latin typeface="+mn-lt"/>
                      </a:endParaRPr>
                    </a:p>
                  </a:txBody>
                  <a:tcPr anchor="ctr"/>
                </a:tc>
                <a:tc>
                  <a:txBody>
                    <a:bodyPr/>
                    <a:lstStyle/>
                    <a:p>
                      <a:pPr algn="ctr" rtl="0" fontAlgn="base"/>
                      <a:r>
                        <a:rPr lang="en-US" sz="1400" b="0" i="0" dirty="0">
                          <a:solidFill>
                            <a:srgbClr val="000000"/>
                          </a:solidFill>
                          <a:effectLst/>
                          <a:latin typeface="+mn-lt"/>
                        </a:rPr>
                        <a:t>908.1637262280739</a:t>
                      </a:r>
                      <a:endParaRPr lang="en-US" sz="1400" b="0" i="0" dirty="0">
                        <a:solidFill>
                          <a:srgbClr val="000000"/>
                        </a:solidFill>
                        <a:effectLst/>
                        <a:latin typeface="+mn-lt"/>
                      </a:endParaRPr>
                    </a:p>
                  </a:txBody>
                  <a:tcPr anchor="ctr">
                    <a:lnR w="12700" cap="flat" cmpd="sng" algn="ctr">
                      <a:noFill/>
                      <a:prstDash val="solid"/>
                      <a:round/>
                      <a:headEnd type="none" w="med" len="med"/>
                      <a:tailEnd type="none" w="med" len="med"/>
                    </a:lnR>
                  </a:tcPr>
                </a:tc>
              </a:tr>
            </a:tbl>
          </a:graphicData>
        </a:graphic>
      </p:graphicFrame>
      <p:sp>
        <p:nvSpPr>
          <p:cNvPr id="9" name="Slide Number Placeholder 8"/>
          <p:cNvSpPr>
            <a:spLocks noGrp="1"/>
          </p:cNvSpPr>
          <p:nvPr>
            <p:ph type="sldNum" sz="quarter" idx="12"/>
          </p:nvPr>
        </p:nvSpPr>
        <p:spPr>
          <a:xfrm>
            <a:off x="8610600" y="6356350"/>
            <a:ext cx="2743200" cy="365125"/>
          </a:xfrm>
        </p:spPr>
        <p:txBody>
          <a:bodyPr/>
          <a:lstStyle/>
          <a:p>
            <a:fld id="{A49DFD55-3C28-40EF-9E31-A92D2E4017FF}" type="slidenum">
              <a:rPr lang="en-US" smtClean="0"/>
            </a:fld>
            <a:endParaRPr lang="en-US" dirty="0"/>
          </a:p>
        </p:txBody>
      </p:sp>
      <p:pic>
        <p:nvPicPr>
          <p:cNvPr id="2050"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b="50000"/>
          <a:stretch>
            <a:fillRect/>
          </a:stretch>
        </p:blipFill>
        <p:spPr bwMode="auto">
          <a:xfrm>
            <a:off x="647700" y="3867150"/>
            <a:ext cx="5182917" cy="20701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p:cNvPicPr>
            <a:picLocks noChangeAspect="1" noChangeArrowheads="1"/>
          </p:cNvPicPr>
          <p:nvPr/>
        </p:nvPicPr>
        <p:blipFill rotWithShape="1">
          <a:blip r:embed="rId1">
            <a:extLst>
              <a:ext uri="{28A0092B-C50C-407E-A947-70E740481C1C}">
                <a14:useLocalDpi xmlns:a14="http://schemas.microsoft.com/office/drawing/2010/main" val="0"/>
              </a:ext>
            </a:extLst>
          </a:blip>
          <a:srcRect l="474" t="50000" r="1"/>
          <a:stretch>
            <a:fillRect/>
          </a:stretch>
        </p:blipFill>
        <p:spPr bwMode="auto">
          <a:xfrm>
            <a:off x="6367643" y="3871912"/>
            <a:ext cx="5182917" cy="207997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76875" y="719139"/>
            <a:ext cx="5111750" cy="1204912"/>
          </a:xfrm>
        </p:spPr>
        <p:txBody>
          <a:bodyPr/>
          <a:lstStyle/>
          <a:p>
            <a:r>
              <a:rPr lang="en-US" dirty="0"/>
              <a:t>SUMMARY</a:t>
            </a:r>
            <a:endParaRPr lang="en-US" dirty="0"/>
          </a:p>
        </p:txBody>
      </p:sp>
      <p:sp>
        <p:nvSpPr>
          <p:cNvPr id="3" name="Text Placeholder 2"/>
          <p:cNvSpPr>
            <a:spLocks noGrp="1"/>
          </p:cNvSpPr>
          <p:nvPr>
            <p:ph type="body" idx="1"/>
          </p:nvPr>
        </p:nvSpPr>
        <p:spPr>
          <a:xfrm>
            <a:off x="5476874" y="2168523"/>
            <a:ext cx="6219825" cy="3970337"/>
          </a:xfrm>
        </p:spPr>
        <p:txBody>
          <a:bodyPr>
            <a:normAutofit lnSpcReduction="10000"/>
          </a:bodyPr>
          <a:lstStyle/>
          <a:p>
            <a:pPr algn="l"/>
            <a:r>
              <a:rPr lang="en-US" b="0" i="0" dirty="0">
                <a:solidFill>
                  <a:srgbClr val="1C1917"/>
                </a:solidFill>
                <a:effectLst/>
                <a:latin typeface="-apple-system"/>
              </a:rPr>
              <a:t>The Multilayer Perceptron (MLP) model performed the best out of the four models, with the lowest MSE score of 548.66 and the highest R2 score of 0.978. This indicates the MLP model made the most precise predictions overall.</a:t>
            </a:r>
            <a:endParaRPr lang="en-US" b="0" i="0" dirty="0">
              <a:solidFill>
                <a:srgbClr val="1C1917"/>
              </a:solidFill>
              <a:effectLst/>
              <a:latin typeface="-apple-system"/>
            </a:endParaRPr>
          </a:p>
          <a:p>
            <a:pPr algn="l"/>
            <a:r>
              <a:rPr lang="en-US" b="0" i="0" dirty="0">
                <a:solidFill>
                  <a:srgbClr val="1C1917"/>
                </a:solidFill>
                <a:effectLst/>
                <a:latin typeface="-apple-system"/>
              </a:rPr>
              <a:t>The </a:t>
            </a:r>
            <a:r>
              <a:rPr lang="en-US" b="0" i="0" dirty="0" err="1">
                <a:solidFill>
                  <a:srgbClr val="1C1917"/>
                </a:solidFill>
                <a:effectLst/>
                <a:latin typeface="-apple-system"/>
              </a:rPr>
              <a:t>XGBoost</a:t>
            </a:r>
            <a:r>
              <a:rPr lang="en-US" b="0" i="0" dirty="0">
                <a:solidFill>
                  <a:srgbClr val="1C1917"/>
                </a:solidFill>
                <a:effectLst/>
                <a:latin typeface="-apple-system"/>
              </a:rPr>
              <a:t> model performed second best with a low MSE score of 1703.55 and a high R2 score of 0.933, indicating generally accurate predictions but not as good as the MLP model.</a:t>
            </a:r>
            <a:endParaRPr lang="en-US" b="0" i="0" dirty="0">
              <a:solidFill>
                <a:srgbClr val="1C1917"/>
              </a:solidFill>
              <a:effectLst/>
              <a:latin typeface="-apple-system"/>
            </a:endParaRPr>
          </a:p>
          <a:p>
            <a:pPr algn="l"/>
            <a:r>
              <a:rPr lang="en-US" b="0" i="0" dirty="0">
                <a:solidFill>
                  <a:srgbClr val="1C1917"/>
                </a:solidFill>
                <a:effectLst/>
                <a:latin typeface="-apple-system"/>
              </a:rPr>
              <a:t>The </a:t>
            </a:r>
            <a:r>
              <a:rPr lang="en-US" b="0" i="0" dirty="0" err="1">
                <a:solidFill>
                  <a:srgbClr val="1C1917"/>
                </a:solidFill>
                <a:effectLst/>
                <a:latin typeface="-apple-system"/>
              </a:rPr>
              <a:t>LightGBM</a:t>
            </a:r>
            <a:r>
              <a:rPr lang="en-US" b="0" i="0" dirty="0">
                <a:solidFill>
                  <a:srgbClr val="1C1917"/>
                </a:solidFill>
                <a:effectLst/>
                <a:latin typeface="-apple-system"/>
              </a:rPr>
              <a:t> model performed third best with an MSE of 908.16 and R2 of 0.964, demonstrating good but not great predictive capabilities.</a:t>
            </a:r>
            <a:endParaRPr lang="en-US" b="0" i="0" dirty="0">
              <a:solidFill>
                <a:srgbClr val="1C1917"/>
              </a:solidFill>
              <a:effectLst/>
              <a:latin typeface="-apple-system"/>
            </a:endParaRPr>
          </a:p>
          <a:p>
            <a:pPr algn="l"/>
            <a:r>
              <a:rPr lang="en-US" b="0" i="0" dirty="0">
                <a:solidFill>
                  <a:srgbClr val="1C1917"/>
                </a:solidFill>
                <a:effectLst/>
                <a:latin typeface="-apple-system"/>
              </a:rPr>
              <a:t>The Gradient Boosting model performed the worst, with a much higher MSE score of 3402.18 and a lower R2 score of 0.866 compared to the rest. The high MSE indicates this model's predictions substantially deviated from true values, while the lower R2 signals weaker correlation between predictions and targets.</a:t>
            </a:r>
            <a:endParaRPr lang="en-US" b="0" i="0" dirty="0">
              <a:solidFill>
                <a:srgbClr val="1C1917"/>
              </a:solidFill>
              <a:effectLst/>
              <a:latin typeface="-apple-system"/>
            </a:endParaRPr>
          </a:p>
          <a:p>
            <a:pPr algn="l"/>
            <a:r>
              <a:rPr lang="en-US" b="0" i="0" dirty="0">
                <a:solidFill>
                  <a:srgbClr val="1C1917"/>
                </a:solidFill>
                <a:effectLst/>
                <a:latin typeface="-apple-system"/>
              </a:rPr>
              <a:t>In summary, the MLP model made the most accurate predictions while the Gradient Boosting model struggled to make precise predictions compared to the other three models, based on their respective MSE and R2 metrics.</a:t>
            </a:r>
            <a:endParaRPr lang="en-US" b="0" i="0" dirty="0">
              <a:solidFill>
                <a:srgbClr val="1C1917"/>
              </a:solidFill>
              <a:effectLst/>
              <a:latin typeface="-apple-system"/>
            </a:endParaRPr>
          </a:p>
        </p:txBody>
      </p:sp>
      <p:sp>
        <p:nvSpPr>
          <p:cNvPr id="6" name="Slide Number Placeholder 5"/>
          <p:cNvSpPr>
            <a:spLocks noGrp="1"/>
          </p:cNvSpPr>
          <p:nvPr>
            <p:ph type="sldNum" sz="quarter" idx="12"/>
          </p:nvPr>
        </p:nvSpPr>
        <p:spPr>
          <a:xfrm>
            <a:off x="8610600" y="6356350"/>
            <a:ext cx="2743200" cy="365125"/>
          </a:xfrm>
        </p:spPr>
        <p:txBody>
          <a:bodyPr/>
          <a:lstStyle/>
          <a:p>
            <a:fld id="{A49DFD55-3C28-40EF-9E31-A92D2E4017FF}" type="slidenum">
              <a:rPr lang="en-US" smtClean="0"/>
            </a:fld>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67200" y="1615736"/>
            <a:ext cx="4179570" cy="1524735"/>
          </a:xfrm>
        </p:spPr>
        <p:txBody>
          <a:bodyPr/>
          <a:lstStyle/>
          <a:p>
            <a:r>
              <a:rPr lang="en-US" dirty="0"/>
              <a:t>THANK YOU</a:t>
            </a:r>
            <a:endParaRPr lang="en-US" dirty="0"/>
          </a:p>
        </p:txBody>
      </p:sp>
      <p:sp>
        <p:nvSpPr>
          <p:cNvPr id="3" name="Subtitle 2"/>
          <p:cNvSpPr>
            <a:spLocks noGrp="1"/>
          </p:cNvSpPr>
          <p:nvPr>
            <p:ph type="subTitle" idx="1"/>
          </p:nvPr>
        </p:nvSpPr>
        <p:spPr>
          <a:xfrm>
            <a:off x="4267200" y="3238103"/>
            <a:ext cx="4179570" cy="1371997"/>
          </a:xfrm>
        </p:spPr>
        <p:txBody>
          <a:bodyPr>
            <a:normAutofit/>
          </a:bodyPr>
          <a:lstStyle/>
          <a:p>
            <a:r>
              <a:rPr lang="en-US" dirty="0" err="1"/>
              <a:t>Shubh</a:t>
            </a:r>
            <a:r>
              <a:rPr lang="en-US" dirty="0"/>
              <a:t> </a:t>
            </a:r>
            <a:r>
              <a:rPr lang="en-US" dirty="0" err="1"/>
              <a:t>Sanjeevkumar</a:t>
            </a:r>
            <a:r>
              <a:rPr lang="en-US" dirty="0"/>
              <a:t> Mehta</a:t>
            </a:r>
            <a:endParaRPr lang="en-US" dirty="0"/>
          </a:p>
          <a:p>
            <a:r>
              <a:rPr lang="en-US" dirty="0"/>
              <a:t>Sarthak Choudhary</a:t>
            </a:r>
            <a:endParaRPr lang="en-US" dirty="0"/>
          </a:p>
          <a:p>
            <a:r>
              <a:rPr lang="en-US" dirty="0" err="1"/>
              <a:t>Niveditha</a:t>
            </a:r>
            <a:r>
              <a:rPr lang="en-US" dirty="0"/>
              <a:t> </a:t>
            </a:r>
            <a:r>
              <a:rPr lang="en-US" dirty="0" err="1"/>
              <a:t>Bommanahally</a:t>
            </a:r>
            <a:r>
              <a:rPr lang="en-US" dirty="0"/>
              <a:t> </a:t>
            </a:r>
            <a:r>
              <a:rPr lang="en-US" dirty="0" err="1"/>
              <a:t>Parmeshwarappa</a:t>
            </a:r>
            <a:endParaRPr lang="en-US" dirty="0"/>
          </a:p>
          <a:p>
            <a:endParaRPr lang="en-US" dirty="0"/>
          </a:p>
          <a:p>
            <a:endParaRPr lang="en-US" dirty="0"/>
          </a:p>
          <a:p>
            <a:endParaRPr lang="en-US" dirty="0"/>
          </a:p>
        </p:txBody>
      </p:sp>
      <p:sp>
        <p:nvSpPr>
          <p:cNvPr id="6" name="Slide Number Placeholder 5"/>
          <p:cNvSpPr>
            <a:spLocks noGrp="1"/>
          </p:cNvSpPr>
          <p:nvPr>
            <p:ph type="sldNum" sz="quarter" idx="12"/>
          </p:nvPr>
        </p:nvSpPr>
        <p:spPr>
          <a:xfrm>
            <a:off x="9579428" y="6356350"/>
            <a:ext cx="1774371" cy="365125"/>
          </a:xfrm>
        </p:spPr>
        <p:txBody>
          <a:bodyPr/>
          <a:lstStyle/>
          <a:p>
            <a:fld id="{A49DFD55-3C28-40EF-9E31-A92D2E4017FF}" type="slidenum">
              <a:rPr lang="en-US" smtClean="0"/>
            </a:fld>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85156" y="892177"/>
            <a:ext cx="8421688" cy="1325563"/>
          </a:xfrm>
        </p:spPr>
        <p:txBody>
          <a:bodyPr/>
          <a:lstStyle/>
          <a:p>
            <a:r>
              <a:rPr lang="en-US" dirty="0"/>
              <a:t>MEET OUR TEAM</a:t>
            </a:r>
            <a:endParaRPr lang="en-US" dirty="0"/>
          </a:p>
        </p:txBody>
      </p:sp>
      <p:pic>
        <p:nvPicPr>
          <p:cNvPr id="16" name="Picture Placeholder 15"/>
          <p:cNvPicPr>
            <a:picLocks noGrp="1" noChangeAspect="1"/>
          </p:cNvPicPr>
          <p:nvPr>
            <p:ph type="pic" sz="quarter" idx="14"/>
          </p:nvPr>
        </p:nvPicPr>
        <p:blipFill rotWithShape="1">
          <a:blip r:embed="rId1"/>
          <a:srcRect l="29671" t="3705" r="11470" b="17200"/>
          <a:stretch>
            <a:fillRect/>
          </a:stretch>
        </p:blipFill>
        <p:spPr>
          <a:xfrm>
            <a:off x="1582051" y="2607004"/>
            <a:ext cx="1845511" cy="1845511"/>
          </a:xfrm>
        </p:spPr>
      </p:pic>
      <p:sp>
        <p:nvSpPr>
          <p:cNvPr id="3" name="Text Placeholder 2"/>
          <p:cNvSpPr>
            <a:spLocks noGrp="1"/>
          </p:cNvSpPr>
          <p:nvPr>
            <p:ph type="body" idx="1"/>
          </p:nvPr>
        </p:nvSpPr>
        <p:spPr>
          <a:xfrm>
            <a:off x="1323438" y="4805454"/>
            <a:ext cx="2317707" cy="343061"/>
          </a:xfrm>
        </p:spPr>
        <p:txBody>
          <a:bodyPr/>
          <a:lstStyle/>
          <a:p>
            <a:r>
              <a:rPr lang="en-US" dirty="0" err="1"/>
              <a:t>Shubh</a:t>
            </a:r>
            <a:r>
              <a:rPr lang="en-US" dirty="0"/>
              <a:t> </a:t>
            </a:r>
            <a:r>
              <a:rPr lang="en-US" dirty="0" err="1"/>
              <a:t>Sanjeevkumar</a:t>
            </a:r>
            <a:r>
              <a:rPr lang="en-US" dirty="0"/>
              <a:t> Mehta</a:t>
            </a:r>
            <a:endParaRPr lang="en-US" dirty="0"/>
          </a:p>
        </p:txBody>
      </p:sp>
      <p:pic>
        <p:nvPicPr>
          <p:cNvPr id="18" name="Picture Placeholder 17"/>
          <p:cNvPicPr>
            <a:picLocks noGrp="1" noChangeAspect="1"/>
          </p:cNvPicPr>
          <p:nvPr>
            <p:ph type="pic" sz="quarter" idx="15"/>
          </p:nvPr>
        </p:nvPicPr>
        <p:blipFill rotWithShape="1">
          <a:blip r:embed="rId2"/>
          <a:srcRect l="16478" r="15800" b="31679"/>
          <a:stretch>
            <a:fillRect/>
          </a:stretch>
        </p:blipFill>
        <p:spPr>
          <a:xfrm>
            <a:off x="5276850" y="2607004"/>
            <a:ext cx="1919680" cy="1936634"/>
          </a:xfrm>
        </p:spPr>
      </p:pic>
      <p:sp>
        <p:nvSpPr>
          <p:cNvPr id="8" name="Text Placeholder 7"/>
          <p:cNvSpPr>
            <a:spLocks noGrp="1"/>
          </p:cNvSpPr>
          <p:nvPr>
            <p:ph type="body" idx="18"/>
          </p:nvPr>
        </p:nvSpPr>
        <p:spPr>
          <a:xfrm>
            <a:off x="5092404" y="4805454"/>
            <a:ext cx="2330816" cy="343061"/>
          </a:xfrm>
        </p:spPr>
        <p:txBody>
          <a:bodyPr/>
          <a:lstStyle/>
          <a:p>
            <a:r>
              <a:rPr lang="en-US" dirty="0"/>
              <a:t>Sarthak Choudhary</a:t>
            </a:r>
            <a:endParaRPr lang="en-US" dirty="0"/>
          </a:p>
        </p:txBody>
      </p:sp>
      <p:pic>
        <p:nvPicPr>
          <p:cNvPr id="20" name="Picture Placeholder 19"/>
          <p:cNvPicPr>
            <a:picLocks noGrp="1" noChangeAspect="1"/>
          </p:cNvPicPr>
          <p:nvPr>
            <p:ph type="pic" sz="quarter" idx="16"/>
          </p:nvPr>
        </p:nvPicPr>
        <p:blipFill rotWithShape="1">
          <a:blip r:embed="rId3"/>
          <a:srcRect l="20268" t="17273" r="21891" b="24357"/>
          <a:stretch>
            <a:fillRect/>
          </a:stretch>
        </p:blipFill>
        <p:spPr>
          <a:xfrm>
            <a:off x="8832850" y="2607004"/>
            <a:ext cx="1828800" cy="1845511"/>
          </a:xfrm>
        </p:spPr>
      </p:pic>
      <p:sp>
        <p:nvSpPr>
          <p:cNvPr id="9" name="Text Placeholder 8"/>
          <p:cNvSpPr>
            <a:spLocks noGrp="1"/>
          </p:cNvSpPr>
          <p:nvPr>
            <p:ph type="body" idx="19"/>
          </p:nvPr>
        </p:nvSpPr>
        <p:spPr>
          <a:xfrm>
            <a:off x="8610601" y="4805454"/>
            <a:ext cx="2581586" cy="343061"/>
          </a:xfrm>
        </p:spPr>
        <p:txBody>
          <a:bodyPr/>
          <a:lstStyle/>
          <a:p>
            <a:r>
              <a:rPr lang="en-US" dirty="0" err="1"/>
              <a:t>Niveditha</a:t>
            </a:r>
            <a:r>
              <a:rPr lang="en-US" dirty="0"/>
              <a:t> </a:t>
            </a:r>
            <a:r>
              <a:rPr lang="en-US" dirty="0" err="1"/>
              <a:t>Bommanahally</a:t>
            </a:r>
            <a:r>
              <a:rPr lang="en-US" dirty="0"/>
              <a:t> </a:t>
            </a:r>
            <a:r>
              <a:rPr lang="en-US" dirty="0" err="1"/>
              <a:t>Parmeshwarappa</a:t>
            </a:r>
            <a:endParaRPr lang="en-US" dirty="0"/>
          </a:p>
        </p:txBody>
      </p:sp>
      <p:sp>
        <p:nvSpPr>
          <p:cNvPr id="24" name="Footer Placeholder 23"/>
          <p:cNvSpPr>
            <a:spLocks noGrp="1"/>
          </p:cNvSpPr>
          <p:nvPr>
            <p:ph type="ftr" sz="quarter" idx="11"/>
          </p:nvPr>
        </p:nvSpPr>
        <p:spPr>
          <a:xfrm>
            <a:off x="4038600" y="6356350"/>
            <a:ext cx="4114800" cy="365125"/>
          </a:xfrm>
        </p:spPr>
        <p:txBody>
          <a:bodyPr/>
          <a:lstStyle/>
          <a:p>
            <a:r>
              <a:rPr lang="en-US" dirty="0"/>
              <a:t>PRESENTATION TITLE</a:t>
            </a:r>
            <a:endParaRPr lang="en-US" dirty="0"/>
          </a:p>
        </p:txBody>
      </p:sp>
      <p:sp>
        <p:nvSpPr>
          <p:cNvPr id="25" name="Slide Number Placeholder 24"/>
          <p:cNvSpPr>
            <a:spLocks noGrp="1"/>
          </p:cNvSpPr>
          <p:nvPr>
            <p:ph type="sldNum" sz="quarter" idx="12"/>
          </p:nvPr>
        </p:nvSpPr>
        <p:spPr>
          <a:xfrm>
            <a:off x="8610600" y="6356350"/>
            <a:ext cx="2743200" cy="365125"/>
          </a:xfrm>
        </p:spPr>
        <p:txBody>
          <a:bodyPr/>
          <a:lstStyle/>
          <a:p>
            <a:fld id="{A49DFD55-3C28-40EF-9E31-A92D2E4017FF}" type="slidenum">
              <a:rPr lang="en-US" smtClean="0"/>
            </a:fld>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3500" y="1020445"/>
            <a:ext cx="2895600" cy="1325563"/>
          </a:xfrm>
        </p:spPr>
        <p:txBody>
          <a:bodyPr/>
          <a:lstStyle/>
          <a:p>
            <a:r>
              <a:rPr lang="en-US" dirty="0"/>
              <a:t>AGENDA</a:t>
            </a:r>
            <a:endParaRPr lang="en-US" dirty="0"/>
          </a:p>
        </p:txBody>
      </p:sp>
      <p:sp>
        <p:nvSpPr>
          <p:cNvPr id="3" name="Content Placeholder 2"/>
          <p:cNvSpPr>
            <a:spLocks noGrp="1"/>
          </p:cNvSpPr>
          <p:nvPr>
            <p:ph idx="1"/>
          </p:nvPr>
        </p:nvSpPr>
        <p:spPr>
          <a:xfrm>
            <a:off x="1333499" y="2924175"/>
            <a:ext cx="3967549" cy="2519363"/>
          </a:xfrm>
        </p:spPr>
        <p:txBody>
          <a:bodyPr/>
          <a:lstStyle/>
          <a:p>
            <a:r>
              <a:rPr lang="en-US" dirty="0"/>
              <a:t>Introduction and problem statement</a:t>
            </a:r>
            <a:endParaRPr lang="en-US" dirty="0"/>
          </a:p>
          <a:p>
            <a:r>
              <a:rPr lang="en-US" dirty="0"/>
              <a:t>Dataset</a:t>
            </a:r>
            <a:endParaRPr lang="en-US" dirty="0"/>
          </a:p>
          <a:p>
            <a:r>
              <a:rPr lang="en-US" dirty="0"/>
              <a:t>Exploratory data analysis</a:t>
            </a:r>
            <a:endParaRPr lang="en-US" dirty="0"/>
          </a:p>
          <a:p>
            <a:r>
              <a:rPr lang="en-US" dirty="0"/>
              <a:t>Modelling and algorithm</a:t>
            </a:r>
            <a:endParaRPr lang="en-US" dirty="0"/>
          </a:p>
          <a:p>
            <a:r>
              <a:rPr lang="en-US" dirty="0"/>
              <a:t>Conclusion</a:t>
            </a:r>
            <a:endParaRPr lang="en-US" dirty="0"/>
          </a:p>
        </p:txBody>
      </p:sp>
      <p:sp>
        <p:nvSpPr>
          <p:cNvPr id="6" name="Slide Number Placeholder 5"/>
          <p:cNvSpPr>
            <a:spLocks noGrp="1"/>
          </p:cNvSpPr>
          <p:nvPr>
            <p:ph type="sldNum" sz="quarter" idx="12"/>
          </p:nvPr>
        </p:nvSpPr>
        <p:spPr>
          <a:xfrm>
            <a:off x="5536305" y="6356350"/>
            <a:ext cx="987552" cy="365125"/>
          </a:xfrm>
        </p:spPr>
        <p:txBody>
          <a:bodyPr/>
          <a:lstStyle/>
          <a:p>
            <a:fld id="{A49DFD55-3C28-40EF-9E31-A92D2E4017FF}" type="slidenum">
              <a:rPr lang="en-US" smtClean="0"/>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2075" y="1671639"/>
            <a:ext cx="5111750" cy="1204912"/>
          </a:xfrm>
        </p:spPr>
        <p:txBody>
          <a:bodyPr/>
          <a:lstStyle/>
          <a:p>
            <a:r>
              <a:rPr lang="en-US" dirty="0"/>
              <a:t>INTRODUCTION</a:t>
            </a:r>
            <a:endParaRPr lang="en-US" dirty="0"/>
          </a:p>
        </p:txBody>
      </p:sp>
      <p:sp>
        <p:nvSpPr>
          <p:cNvPr id="3" name="Text Placeholder 2"/>
          <p:cNvSpPr>
            <a:spLocks noGrp="1"/>
          </p:cNvSpPr>
          <p:nvPr>
            <p:ph type="body" idx="1"/>
          </p:nvPr>
        </p:nvSpPr>
        <p:spPr>
          <a:xfrm>
            <a:off x="1362075" y="3162011"/>
            <a:ext cx="6422200" cy="1525588"/>
          </a:xfrm>
        </p:spPr>
        <p:txBody>
          <a:bodyPr>
            <a:noAutofit/>
          </a:bodyPr>
          <a:lstStyle/>
          <a:p>
            <a:r>
              <a:rPr lang="en-US" dirty="0"/>
              <a:t>As of August 2021, the world has faced unprecedented challenges due to the COVID-19 pandemic. With over 210 million confirmed cases and 4.4 million deaths reported worldwide, the post-COVID-19 landscape demands our attention.Current research indicates that about 10-20% of individuals experience various mid to long-term symptoms following their initial recovery, a phenomenon termed "post-COVID-19 condition." Our objective is to conduct in-depth research and analysis of the healthcare scenario in the aftermath of COVID-19, focusing on developing an optimal algorithmic model to predict these mid and long-term effects.</a:t>
            </a:r>
            <a:endParaRPr lang="en-US" dirty="0"/>
          </a:p>
        </p:txBody>
      </p:sp>
      <p:sp>
        <p:nvSpPr>
          <p:cNvPr id="6" name="Slide Number Placeholder 5"/>
          <p:cNvSpPr>
            <a:spLocks noGrp="1"/>
          </p:cNvSpPr>
          <p:nvPr>
            <p:ph type="sldNum" sz="quarter" idx="12"/>
          </p:nvPr>
        </p:nvSpPr>
        <p:spPr>
          <a:xfrm>
            <a:off x="8610600" y="6356350"/>
            <a:ext cx="2743200" cy="365125"/>
          </a:xfrm>
        </p:spPr>
        <p:txBody>
          <a:bodyPr/>
          <a:lstStyle/>
          <a:p>
            <a:fld id="{A49DFD55-3C28-40EF-9E31-A92D2E4017FF}" type="slidenum">
              <a:rPr lang="en-US" smtClean="0"/>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62075" y="3248024"/>
            <a:ext cx="6130925" cy="1525588"/>
          </a:xfrm>
        </p:spPr>
        <p:txBody>
          <a:bodyPr>
            <a:noAutofit/>
          </a:bodyPr>
          <a:lstStyle/>
          <a:p>
            <a:r>
              <a:rPr lang="en-US" b="0" i="0" dirty="0">
                <a:solidFill>
                  <a:srgbClr val="374151"/>
                </a:solidFill>
                <a:effectLst/>
                <a:latin typeface="Söhne"/>
              </a:rPr>
              <a:t>The dataset used is focused on conditions contributing to COVID-19 deaths in the United States, covering the period from January 1, 2020, to September 23, 2023. Our chosen dataset includes more than 600,000 records, spanning diverse countries, age demographics, and pre-existing health </a:t>
            </a:r>
            <a:r>
              <a:rPr lang="en-US" b="0" i="0" dirty="0" err="1">
                <a:solidFill>
                  <a:srgbClr val="374151"/>
                </a:solidFill>
                <a:effectLst/>
                <a:latin typeface="Söhne"/>
              </a:rPr>
              <a:t>conditions.</a:t>
            </a:r>
            <a:r>
              <a:rPr lang="en-US" dirty="0" err="1">
                <a:solidFill>
                  <a:srgbClr val="374151"/>
                </a:solidFill>
                <a:latin typeface="Söhne"/>
              </a:rPr>
              <a:t>Our</a:t>
            </a:r>
            <a:r>
              <a:rPr lang="en-US" dirty="0">
                <a:solidFill>
                  <a:srgbClr val="374151"/>
                </a:solidFill>
                <a:latin typeface="Söhne"/>
              </a:rPr>
              <a:t> dataset contains Data As </a:t>
            </a:r>
            <a:r>
              <a:rPr lang="en-US" dirty="0" err="1">
                <a:solidFill>
                  <a:srgbClr val="374151"/>
                </a:solidFill>
                <a:latin typeface="Söhne"/>
              </a:rPr>
              <a:t>Of,Start</a:t>
            </a:r>
            <a:r>
              <a:rPr lang="en-US" dirty="0">
                <a:solidFill>
                  <a:srgbClr val="374151"/>
                </a:solidFill>
                <a:latin typeface="Söhne"/>
              </a:rPr>
              <a:t> </a:t>
            </a:r>
            <a:r>
              <a:rPr lang="en-US" dirty="0" err="1">
                <a:solidFill>
                  <a:srgbClr val="374151"/>
                </a:solidFill>
                <a:latin typeface="Söhne"/>
              </a:rPr>
              <a:t>Date,End</a:t>
            </a:r>
            <a:r>
              <a:rPr lang="en-US" dirty="0">
                <a:solidFill>
                  <a:srgbClr val="374151"/>
                </a:solidFill>
                <a:latin typeface="Söhne"/>
              </a:rPr>
              <a:t> </a:t>
            </a:r>
            <a:r>
              <a:rPr lang="en-US" dirty="0" err="1">
                <a:solidFill>
                  <a:srgbClr val="374151"/>
                </a:solidFill>
                <a:latin typeface="Söhne"/>
              </a:rPr>
              <a:t>Date,Group,Year,Month,State,Condition</a:t>
            </a:r>
            <a:r>
              <a:rPr lang="en-US" dirty="0">
                <a:solidFill>
                  <a:srgbClr val="374151"/>
                </a:solidFill>
                <a:latin typeface="Söhne"/>
              </a:rPr>
              <a:t> Group,Condition,ICD10_codes,Age Group,COVID-19 </a:t>
            </a:r>
            <a:r>
              <a:rPr lang="en-US" dirty="0" err="1">
                <a:solidFill>
                  <a:srgbClr val="374151"/>
                </a:solidFill>
                <a:latin typeface="Söhne"/>
              </a:rPr>
              <a:t>Deaths,Number</a:t>
            </a:r>
            <a:r>
              <a:rPr lang="en-US" dirty="0">
                <a:solidFill>
                  <a:srgbClr val="374151"/>
                </a:solidFill>
                <a:latin typeface="Söhne"/>
              </a:rPr>
              <a:t> of </a:t>
            </a:r>
            <a:r>
              <a:rPr lang="en-US" dirty="0" err="1">
                <a:solidFill>
                  <a:srgbClr val="374151"/>
                </a:solidFill>
                <a:latin typeface="Söhne"/>
              </a:rPr>
              <a:t>Mentions,Flag</a:t>
            </a:r>
            <a:r>
              <a:rPr lang="en-US" dirty="0">
                <a:solidFill>
                  <a:srgbClr val="374151"/>
                </a:solidFill>
                <a:latin typeface="Söhne"/>
              </a:rPr>
              <a:t> columns</a:t>
            </a:r>
            <a:endParaRPr lang="en-US" dirty="0"/>
          </a:p>
        </p:txBody>
      </p:sp>
      <p:sp>
        <p:nvSpPr>
          <p:cNvPr id="5" name="Slide Number Placeholder 4"/>
          <p:cNvSpPr>
            <a:spLocks noGrp="1"/>
          </p:cNvSpPr>
          <p:nvPr>
            <p:ph type="sldNum" sz="quarter" idx="12"/>
          </p:nvPr>
        </p:nvSpPr>
        <p:spPr/>
        <p:txBody>
          <a:bodyPr/>
          <a:lstStyle/>
          <a:p>
            <a:fld id="{A49DFD55-3C28-40EF-9E31-A92D2E4017FF}" type="slidenum">
              <a:rPr lang="en-US" smtClean="0"/>
            </a:fld>
            <a:endParaRPr lang="en-US" dirty="0"/>
          </a:p>
        </p:txBody>
      </p:sp>
      <p:sp>
        <p:nvSpPr>
          <p:cNvPr id="6" name="Title 1"/>
          <p:cNvSpPr txBox="1"/>
          <p:nvPr/>
        </p:nvSpPr>
        <p:spPr>
          <a:xfrm>
            <a:off x="1362075" y="1268412"/>
            <a:ext cx="5111750" cy="12049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r>
              <a:rPr lang="en-US" dirty="0"/>
              <a:t>Dataset</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Text Placeholder 2"/>
          <p:cNvSpPr>
            <a:spLocks noGrp="1"/>
          </p:cNvSpPr>
          <p:nvPr>
            <p:ph type="body" idx="1"/>
          </p:nvPr>
        </p:nvSpPr>
        <p:spPr/>
        <p:txBody>
          <a:bodyPr/>
          <a:p>
            <a:endParaRPr lang="en-US"/>
          </a:p>
        </p:txBody>
      </p:sp>
      <p:pic>
        <p:nvPicPr>
          <p:cNvPr id="4" name="Picture 3"/>
          <p:cNvPicPr>
            <a:picLocks noChangeAspect="1"/>
          </p:cNvPicPr>
          <p:nvPr/>
        </p:nvPicPr>
        <p:blipFill>
          <a:blip r:embed="rId1"/>
          <a:stretch>
            <a:fillRect/>
          </a:stretch>
        </p:blipFill>
        <p:spPr>
          <a:xfrm>
            <a:off x="819785" y="745490"/>
            <a:ext cx="9279890" cy="51219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7724" y="936625"/>
            <a:ext cx="6696075" cy="1909763"/>
          </a:xfrm>
        </p:spPr>
        <p:txBody>
          <a:bodyPr/>
          <a:lstStyle/>
          <a:p>
            <a:r>
              <a:rPr lang="en-US" dirty="0"/>
              <a:t>Exploratory data analysis</a:t>
            </a:r>
            <a:br>
              <a:rPr lang="en-US" dirty="0"/>
            </a:br>
            <a:endParaRPr lang="en-US" dirty="0"/>
          </a:p>
        </p:txBody>
      </p:sp>
      <p:sp>
        <p:nvSpPr>
          <p:cNvPr id="3" name="Subtitle 2"/>
          <p:cNvSpPr>
            <a:spLocks noGrp="1"/>
          </p:cNvSpPr>
          <p:nvPr>
            <p:ph type="subTitle" idx="1"/>
          </p:nvPr>
        </p:nvSpPr>
        <p:spPr>
          <a:xfrm>
            <a:off x="4657725" y="1809751"/>
            <a:ext cx="6696074" cy="2419350"/>
          </a:xfrm>
        </p:spPr>
        <p:txBody>
          <a:bodyPr>
            <a:normAutofit/>
          </a:bodyPr>
          <a:lstStyle/>
          <a:p>
            <a:r>
              <a:rPr lang="en-US" sz="1400" dirty="0">
                <a:solidFill>
                  <a:schemeClr val="tx1"/>
                </a:solidFill>
              </a:rPr>
              <a:t>On our </a:t>
            </a:r>
            <a:r>
              <a:rPr lang="en-US" sz="1400" dirty="0" err="1">
                <a:solidFill>
                  <a:schemeClr val="tx1"/>
                </a:solidFill>
              </a:rPr>
              <a:t>eda</a:t>
            </a:r>
            <a:r>
              <a:rPr lang="en-US" sz="1400" dirty="0">
                <a:solidFill>
                  <a:schemeClr val="tx1"/>
                </a:solidFill>
              </a:rPr>
              <a:t> we did handling missing values, by using iterative imputation methods, and encoding categorical variables using techniques like label encoding. </a:t>
            </a:r>
            <a:endParaRPr lang="en-US" sz="1400" dirty="0">
              <a:solidFill>
                <a:schemeClr val="tx1"/>
              </a:solidFill>
            </a:endParaRPr>
          </a:p>
          <a:p>
            <a:r>
              <a:rPr lang="en-US" sz="1400" dirty="0">
                <a:solidFill>
                  <a:schemeClr val="tx1"/>
                </a:solidFill>
              </a:rPr>
              <a:t>Additionally, we did the data standardizing to normalize or standardize the values, which is a common practice before applying machine learning models. Our dataset contain multiple column whose data type were in 'object' format, so we grouped them, and change assigned the group value in numerical format.</a:t>
            </a:r>
            <a:endParaRPr lang="en-US" sz="1400" dirty="0">
              <a:solidFill>
                <a:schemeClr val="tx1"/>
              </a:solidFill>
            </a:endParaRPr>
          </a:p>
        </p:txBody>
      </p:sp>
      <p:sp>
        <p:nvSpPr>
          <p:cNvPr id="6" name="Slide Number Placeholder 5"/>
          <p:cNvSpPr>
            <a:spLocks noGrp="1"/>
          </p:cNvSpPr>
          <p:nvPr>
            <p:ph type="sldNum" sz="quarter" idx="12"/>
          </p:nvPr>
        </p:nvSpPr>
        <p:spPr>
          <a:xfrm>
            <a:off x="9658350" y="6356350"/>
            <a:ext cx="1695450" cy="365125"/>
          </a:xfrm>
        </p:spPr>
        <p:txBody>
          <a:bodyPr/>
          <a:lstStyle/>
          <a:p>
            <a:fld id="{A49DFD55-3C28-40EF-9E31-A92D2E4017FF}" type="slidenum">
              <a:rPr lang="en-US" smtClean="0"/>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2075" y="863599"/>
            <a:ext cx="5111750" cy="546101"/>
          </a:xfrm>
        </p:spPr>
        <p:txBody>
          <a:bodyPr/>
          <a:lstStyle/>
          <a:p>
            <a:r>
              <a:rPr lang="en-US" dirty="0"/>
              <a:t>Analysis</a:t>
            </a:r>
            <a:endParaRPr lang="en-US" dirty="0"/>
          </a:p>
        </p:txBody>
      </p:sp>
      <p:sp>
        <p:nvSpPr>
          <p:cNvPr id="3" name="Text Placeholder 2"/>
          <p:cNvSpPr>
            <a:spLocks noGrp="1"/>
          </p:cNvSpPr>
          <p:nvPr>
            <p:ph type="body" idx="1"/>
          </p:nvPr>
        </p:nvSpPr>
        <p:spPr>
          <a:xfrm>
            <a:off x="1362074" y="1787524"/>
            <a:ext cx="7324725" cy="4327526"/>
          </a:xfrm>
        </p:spPr>
        <p:txBody>
          <a:bodyPr/>
          <a:lstStyle/>
          <a:p>
            <a:r>
              <a:rPr lang="en-US" b="1" i="0" dirty="0">
                <a:effectLst/>
                <a:latin typeface="Söhne"/>
              </a:rPr>
              <a:t>Segmentation Analysis</a:t>
            </a:r>
            <a:r>
              <a:rPr lang="en-US" b="0" i="0" dirty="0">
                <a:solidFill>
                  <a:srgbClr val="374151"/>
                </a:solidFill>
                <a:effectLst/>
                <a:latin typeface="Söhne"/>
              </a:rPr>
              <a:t>:</a:t>
            </a:r>
            <a:endParaRPr lang="en-US" b="0" i="0" dirty="0">
              <a:solidFill>
                <a:srgbClr val="374151"/>
              </a:solidFill>
              <a:effectLst/>
              <a:latin typeface="Söhne"/>
            </a:endParaRPr>
          </a:p>
          <a:p>
            <a:r>
              <a:rPr lang="en-US" b="0" i="0" dirty="0">
                <a:solidFill>
                  <a:srgbClr val="374151"/>
                </a:solidFill>
                <a:effectLst/>
                <a:latin typeface="Söhne"/>
              </a:rPr>
              <a:t>The analysis revealed the patterns and trends specific to each segment, such as the prevalence of COVID-19 deaths in different age groups or the impact of pre-existing health conditions. It provided a granular understanding of the data, enabling targeted insights.</a:t>
            </a:r>
            <a:endParaRPr lang="en-US" b="0" i="0" dirty="0">
              <a:solidFill>
                <a:srgbClr val="374151"/>
              </a:solidFill>
              <a:effectLst/>
              <a:latin typeface="Söhne"/>
            </a:endParaRPr>
          </a:p>
          <a:p>
            <a:r>
              <a:rPr lang="en-US" b="1" i="0" dirty="0">
                <a:effectLst/>
                <a:latin typeface="Söhne"/>
              </a:rPr>
              <a:t>Time Series Analysis</a:t>
            </a:r>
            <a:r>
              <a:rPr lang="en-US" b="0" i="0" dirty="0">
                <a:solidFill>
                  <a:srgbClr val="374151"/>
                </a:solidFill>
                <a:effectLst/>
                <a:latin typeface="Söhne"/>
              </a:rPr>
              <a:t>:</a:t>
            </a:r>
            <a:endParaRPr lang="en-US" dirty="0">
              <a:solidFill>
                <a:srgbClr val="374151"/>
              </a:solidFill>
              <a:latin typeface="Söhne"/>
            </a:endParaRPr>
          </a:p>
          <a:p>
            <a:r>
              <a:rPr lang="en-US" b="0" i="0" dirty="0">
                <a:solidFill>
                  <a:srgbClr val="374151"/>
                </a:solidFill>
                <a:effectLst/>
                <a:latin typeface="Söhne"/>
              </a:rPr>
              <a:t>The key insights from this analysis includes identifying trends in COVID-19 deaths over the years, understanding how the impact of the virus changed over time, and potentially forecasting future trends. It also highlighted periods with significant increases or decreases in COVID-19-related fatalities.</a:t>
            </a:r>
            <a:endParaRPr lang="en-US" b="0" i="0" dirty="0">
              <a:solidFill>
                <a:srgbClr val="374151"/>
              </a:solidFill>
              <a:effectLst/>
              <a:latin typeface="Söhne"/>
            </a:endParaRPr>
          </a:p>
          <a:p>
            <a:r>
              <a:rPr lang="en-US" b="0" i="0" dirty="0">
                <a:solidFill>
                  <a:srgbClr val="374151"/>
                </a:solidFill>
                <a:effectLst/>
                <a:latin typeface="Söhne"/>
              </a:rPr>
              <a:t>In summary, the segmentation analysis provides a detailed breakdown of the data into meaningful groups, offering insights specific to each segment. In contrast, the time     analysis offers a dynamic view of the data, focusing on changes and trends over the specified period</a:t>
            </a:r>
            <a:endParaRPr lang="en-US" dirty="0"/>
          </a:p>
        </p:txBody>
      </p:sp>
      <p:sp>
        <p:nvSpPr>
          <p:cNvPr id="5" name="Slide Number Placeholder 4"/>
          <p:cNvSpPr>
            <a:spLocks noGrp="1"/>
          </p:cNvSpPr>
          <p:nvPr>
            <p:ph type="sldNum" sz="quarter" idx="12"/>
          </p:nvPr>
        </p:nvSpPr>
        <p:spPr/>
        <p:txBody>
          <a:bodyPr/>
          <a:lstStyle/>
          <a:p>
            <a:fld id="{A49DFD55-3C28-40EF-9E31-A92D2E4017FF}" type="slidenum">
              <a:rPr lang="en-US" smtClean="0"/>
            </a:fld>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2074" y="977899"/>
            <a:ext cx="6626225" cy="641351"/>
          </a:xfrm>
        </p:spPr>
        <p:txBody>
          <a:bodyPr/>
          <a:lstStyle/>
          <a:p>
            <a:r>
              <a:rPr lang="en-US" dirty="0"/>
              <a:t>Correlation matrix analysis </a:t>
            </a:r>
            <a:endParaRPr lang="en-US" dirty="0"/>
          </a:p>
        </p:txBody>
      </p:sp>
      <p:sp>
        <p:nvSpPr>
          <p:cNvPr id="3" name="Text Placeholder 2"/>
          <p:cNvSpPr>
            <a:spLocks noGrp="1"/>
          </p:cNvSpPr>
          <p:nvPr>
            <p:ph type="body" idx="1"/>
          </p:nvPr>
        </p:nvSpPr>
        <p:spPr>
          <a:xfrm>
            <a:off x="1362074" y="1771650"/>
            <a:ext cx="6524625" cy="3414712"/>
          </a:xfrm>
        </p:spPr>
        <p:txBody>
          <a:bodyPr/>
          <a:lstStyle/>
          <a:p>
            <a:pPr algn="l">
              <a:buFont typeface="+mj-lt"/>
              <a:buAutoNum type="arabicPeriod"/>
            </a:pPr>
            <a:r>
              <a:rPr lang="en-US" b="1" i="0" dirty="0">
                <a:solidFill>
                  <a:srgbClr val="374151"/>
                </a:solidFill>
                <a:effectLst/>
                <a:latin typeface="Söhne"/>
              </a:rPr>
              <a:t>Strong Correlations</a:t>
            </a:r>
            <a:r>
              <a:rPr lang="en-US" b="0" i="0" dirty="0">
                <a:solidFill>
                  <a:srgbClr val="374151"/>
                </a:solidFill>
                <a:effectLst/>
                <a:latin typeface="Söhne"/>
              </a:rPr>
              <a:t>: There are strong positive correlations between 'Condition Group Numeric' and 'Condition Numeric' as well as 'ICD10_codes Numeric', which suggests that these variables, which likely represent different ways of categorizing health conditions, move together. When one increases, the others tend to increase as well, which could be due to the similar way these categorizations are structured.</a:t>
            </a:r>
            <a:endParaRPr lang="en-US" b="0" i="0" dirty="0">
              <a:solidFill>
                <a:srgbClr val="374151"/>
              </a:solidFill>
              <a:effectLst/>
              <a:latin typeface="Söhne"/>
            </a:endParaRPr>
          </a:p>
          <a:p>
            <a:pPr algn="l">
              <a:buFont typeface="+mj-lt"/>
              <a:buAutoNum type="arabicPeriod"/>
            </a:pPr>
            <a:r>
              <a:rPr lang="en-US" b="1" i="0" dirty="0">
                <a:solidFill>
                  <a:srgbClr val="374151"/>
                </a:solidFill>
                <a:effectLst/>
                <a:latin typeface="Söhne"/>
              </a:rPr>
              <a:t>Moderate Correlations</a:t>
            </a:r>
            <a:r>
              <a:rPr lang="en-US" b="0" i="0" dirty="0">
                <a:solidFill>
                  <a:srgbClr val="374151"/>
                </a:solidFill>
                <a:effectLst/>
                <a:latin typeface="Söhne"/>
              </a:rPr>
              <a:t>: 'COVID-19 Deaths' shows moderate positive correlations with 'Condition Group Numeric', 'Condition Numeric', and 'ICD10_codes Numeric'. This indicates that certain conditions or categorizations of conditions are moderately associated with the number of COVID-19 deaths.</a:t>
            </a:r>
            <a:endParaRPr lang="en-US" b="0" i="0" dirty="0">
              <a:solidFill>
                <a:srgbClr val="374151"/>
              </a:solidFill>
              <a:effectLst/>
              <a:latin typeface="Söhne"/>
            </a:endParaRPr>
          </a:p>
          <a:p>
            <a:pPr algn="l">
              <a:buFont typeface="+mj-lt"/>
              <a:buAutoNum type="arabicPeriod"/>
            </a:pPr>
            <a:r>
              <a:rPr lang="en-US" b="1" i="0" dirty="0">
                <a:solidFill>
                  <a:srgbClr val="374151"/>
                </a:solidFill>
                <a:effectLst/>
                <a:latin typeface="Söhne"/>
              </a:rPr>
              <a:t>Weak/No Correlations</a:t>
            </a:r>
            <a:r>
              <a:rPr lang="en-US" b="0" i="0" dirty="0">
                <a:solidFill>
                  <a:srgbClr val="374151"/>
                </a:solidFill>
                <a:effectLst/>
                <a:latin typeface="Söhne"/>
              </a:rPr>
              <a:t>: There is little to no correlation between 'COVID-19 Deaths' and 'Start Year' or 'End Year', as well as between 'Number of Mentions' and most other variables. This implies that the timing of the data (year) does not have a linear relationship with the number of deaths or mentions.</a:t>
            </a:r>
            <a:endParaRPr lang="en-US" b="0" i="0" dirty="0">
              <a:solidFill>
                <a:srgbClr val="374151"/>
              </a:solidFill>
              <a:effectLst/>
              <a:latin typeface="Söhne"/>
            </a:endParaRPr>
          </a:p>
          <a:p>
            <a:endParaRPr lang="en-US" dirty="0"/>
          </a:p>
        </p:txBody>
      </p:sp>
      <p:sp>
        <p:nvSpPr>
          <p:cNvPr id="5" name="Slide Number Placeholder 4"/>
          <p:cNvSpPr>
            <a:spLocks noGrp="1"/>
          </p:cNvSpPr>
          <p:nvPr>
            <p:ph type="sldNum" sz="quarter" idx="12"/>
          </p:nvPr>
        </p:nvSpPr>
        <p:spPr/>
        <p:txBody>
          <a:bodyPr/>
          <a:lstStyle/>
          <a:p>
            <a:fld id="{A49DFD55-3C28-40EF-9E31-A92D2E4017FF}" type="slidenum">
              <a:rPr lang="en-US" smtClean="0"/>
            </a:fld>
            <a:endParaRPr lang="en-US" dirty="0"/>
          </a:p>
        </p:txBody>
      </p:sp>
      <p:pic>
        <p:nvPicPr>
          <p:cNvPr id="1026"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3482" b="760"/>
          <a:stretch>
            <a:fillRect/>
          </a:stretch>
        </p:blipFill>
        <p:spPr bwMode="auto">
          <a:xfrm>
            <a:off x="7615239" y="1771650"/>
            <a:ext cx="4576761" cy="42735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{89D45B1B-AFBB-4476-9B61-C25F71445DB1}tf67328976_win32</Template>
  <TotalTime>0</TotalTime>
  <Words>7468</Words>
  <Application>WPS Writer</Application>
  <PresentationFormat>Widescreen</PresentationFormat>
  <Paragraphs>154</Paragraphs>
  <Slides>13</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13</vt:i4>
      </vt:variant>
    </vt:vector>
  </HeadingPairs>
  <TitlesOfParts>
    <vt:vector size="28" baseType="lpstr">
      <vt:lpstr>Arial</vt:lpstr>
      <vt:lpstr>SimSun</vt:lpstr>
      <vt:lpstr>Wingdings</vt:lpstr>
      <vt:lpstr>Söhne</vt:lpstr>
      <vt:lpstr>Thonburi</vt:lpstr>
      <vt:lpstr>-apple-system</vt:lpstr>
      <vt:lpstr>Tenorite</vt:lpstr>
      <vt:lpstr>苹方-简</vt:lpstr>
      <vt:lpstr>Microsoft YaHei</vt:lpstr>
      <vt:lpstr>汉仪旗黑</vt:lpstr>
      <vt:lpstr>Arial Unicode MS</vt:lpstr>
      <vt:lpstr>Calibri</vt:lpstr>
      <vt:lpstr>Helvetica Neue</vt:lpstr>
      <vt:lpstr>宋体-简</vt:lpstr>
      <vt:lpstr>Office Theme</vt:lpstr>
      <vt:lpstr>Post-COVID-19 Healthcare Analysis </vt:lpstr>
      <vt:lpstr>MEET OUR TEAM</vt:lpstr>
      <vt:lpstr>AGENDA</vt:lpstr>
      <vt:lpstr>INTRODUCTION</vt:lpstr>
      <vt:lpstr>PowerPoint 演示文稿</vt:lpstr>
      <vt:lpstr>PowerPoint 演示文稿</vt:lpstr>
      <vt:lpstr>Exploratory data analysis </vt:lpstr>
      <vt:lpstr>Analysis</vt:lpstr>
      <vt:lpstr>Correlation matrix analysis </vt:lpstr>
      <vt:lpstr>PowerPoint 演示文稿</vt:lpstr>
      <vt:lpstr>Results</vt:lpstr>
      <vt:lpstr>SUMMARY</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Post-COVID-19 Healthcare Analysis </dc:title>
  <dc:creator>Choudhary, Sarthak</dc:creator>
  <cp:lastModifiedBy>Niveditha B P</cp:lastModifiedBy>
  <cp:revision>5</cp:revision>
  <dcterms:created xsi:type="dcterms:W3CDTF">2023-12-03T03:00:33Z</dcterms:created>
  <dcterms:modified xsi:type="dcterms:W3CDTF">2023-12-03T03:00:33Z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y fmtid="{D5CDD505-2E9C-101B-9397-08002B2CF9AE}" pid="4" name="KSOProductBuildVer">
    <vt:lpwstr>1033-4.9.0.7859</vt:lpwstr>
  </property>
</Properties>
</file>